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handoutMasterIdLst>
    <p:handoutMasterId r:id="rId54"/>
  </p:handoutMasterIdLst>
  <p:sldIdLst>
    <p:sldId id="462" r:id="rId2"/>
    <p:sldId id="463" r:id="rId3"/>
    <p:sldId id="464" r:id="rId4"/>
    <p:sldId id="465" r:id="rId5"/>
    <p:sldId id="466" r:id="rId6"/>
    <p:sldId id="467" r:id="rId7"/>
    <p:sldId id="468" r:id="rId8"/>
    <p:sldId id="469" r:id="rId9"/>
    <p:sldId id="470" r:id="rId10"/>
    <p:sldId id="471" r:id="rId11"/>
    <p:sldId id="472" r:id="rId12"/>
    <p:sldId id="473" r:id="rId13"/>
    <p:sldId id="474" r:id="rId14"/>
    <p:sldId id="475" r:id="rId15"/>
    <p:sldId id="476" r:id="rId16"/>
    <p:sldId id="477" r:id="rId17"/>
    <p:sldId id="478" r:id="rId18"/>
    <p:sldId id="479" r:id="rId19"/>
    <p:sldId id="480" r:id="rId20"/>
    <p:sldId id="481" r:id="rId21"/>
    <p:sldId id="482" r:id="rId22"/>
    <p:sldId id="483" r:id="rId23"/>
    <p:sldId id="484" r:id="rId24"/>
    <p:sldId id="485" r:id="rId25"/>
    <p:sldId id="486" r:id="rId26"/>
    <p:sldId id="487" r:id="rId27"/>
    <p:sldId id="488" r:id="rId28"/>
    <p:sldId id="489" r:id="rId29"/>
    <p:sldId id="490" r:id="rId30"/>
    <p:sldId id="491" r:id="rId31"/>
    <p:sldId id="492" r:id="rId32"/>
    <p:sldId id="493" r:id="rId33"/>
    <p:sldId id="494" r:id="rId34"/>
    <p:sldId id="496" r:id="rId35"/>
    <p:sldId id="495" r:id="rId36"/>
    <p:sldId id="497" r:id="rId37"/>
    <p:sldId id="498" r:id="rId38"/>
    <p:sldId id="499" r:id="rId39"/>
    <p:sldId id="500" r:id="rId40"/>
    <p:sldId id="501" r:id="rId41"/>
    <p:sldId id="502" r:id="rId42"/>
    <p:sldId id="503" r:id="rId43"/>
    <p:sldId id="504" r:id="rId44"/>
    <p:sldId id="505" r:id="rId45"/>
    <p:sldId id="506" r:id="rId46"/>
    <p:sldId id="507" r:id="rId47"/>
    <p:sldId id="508" r:id="rId48"/>
    <p:sldId id="509" r:id="rId49"/>
    <p:sldId id="510" r:id="rId50"/>
    <p:sldId id="511" r:id="rId51"/>
    <p:sldId id="512" r:id="rId52"/>
  </p:sldIdLst>
  <p:sldSz cx="9144000" cy="6858000" type="screen4x3"/>
  <p:notesSz cx="6789738" cy="9929813"/>
  <p:custDataLst>
    <p:tags r:id="rId5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image" Target="../media/image7.png"/><Relationship Id="rId5" Type="http://schemas.openxmlformats.org/officeDocument/2006/relationships/image" Target="../media/image11.gif"/><Relationship Id="rId4"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91.gif"/><Relationship Id="rId2" Type="http://schemas.openxmlformats.org/officeDocument/2006/relationships/image" Target="../media/image81.jpeg"/><Relationship Id="rId1" Type="http://schemas.openxmlformats.org/officeDocument/2006/relationships/image" Target="../media/image71.png"/><Relationship Id="rId5" Type="http://schemas.openxmlformats.org/officeDocument/2006/relationships/image" Target="../media/image111.gif"/><Relationship Id="rId4" Type="http://schemas.openxmlformats.org/officeDocument/2006/relationships/image" Target="../media/image10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67C3F4-D3C2-4A2B-91BF-D5864DB6AEF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AU"/>
        </a:p>
      </dgm:t>
    </dgm:pt>
    <dgm:pt modelId="{6B4D81FD-583E-4A31-93CC-0C157569F38E}">
      <dgm:prSet phldrT="[Text]" phldr="1"/>
      <dgm:spPr>
        <a:blipFill rotWithShape="0">
          <a:blip xmlns:r="http://schemas.openxmlformats.org/officeDocument/2006/relationships" r:embed="rId1"/>
          <a:stretch>
            <a:fillRect/>
          </a:stretch>
        </a:blipFill>
      </dgm:spPr>
      <dgm:t>
        <a:bodyPr/>
        <a:lstStyle/>
        <a:p>
          <a:endParaRPr lang="en-AU"/>
        </a:p>
      </dgm:t>
    </dgm:pt>
    <dgm:pt modelId="{C58F5810-B53C-4BAE-8E19-41FCF680D24E}" type="parTrans" cxnId="{424EEF7C-51A2-4A56-8257-AD73BF1A66C8}">
      <dgm:prSet/>
      <dgm:spPr/>
      <dgm:t>
        <a:bodyPr/>
        <a:lstStyle/>
        <a:p>
          <a:endParaRPr lang="en-AU"/>
        </a:p>
      </dgm:t>
    </dgm:pt>
    <dgm:pt modelId="{2C642476-003F-4F06-8A60-1D2C98E7FDC4}" type="sibTrans" cxnId="{424EEF7C-51A2-4A56-8257-AD73BF1A66C8}">
      <dgm:prSet/>
      <dgm:spPr/>
      <dgm:t>
        <a:bodyPr/>
        <a:lstStyle/>
        <a:p>
          <a:endParaRPr lang="en-AU"/>
        </a:p>
      </dgm:t>
    </dgm:pt>
    <dgm:pt modelId="{3C88D4C6-E335-4DE5-B5D4-B4DC7326A275}">
      <dgm:prSet phldrT="[Text]" phldr="1"/>
      <dgm:spPr>
        <a:blipFill rotWithShape="0">
          <a:blip xmlns:r="http://schemas.openxmlformats.org/officeDocument/2006/relationships" r:embed="rId2"/>
          <a:stretch>
            <a:fillRect/>
          </a:stretch>
        </a:blipFill>
      </dgm:spPr>
      <dgm:t>
        <a:bodyPr/>
        <a:lstStyle/>
        <a:p>
          <a:endParaRPr lang="en-AU"/>
        </a:p>
      </dgm:t>
    </dgm:pt>
    <dgm:pt modelId="{3CA530EC-9B12-43D8-B1F7-83C966D84028}" type="parTrans" cxnId="{40A7CE06-F5BA-4ECE-8E5A-73F48B7EC11E}">
      <dgm:prSet/>
      <dgm:spPr/>
      <dgm:t>
        <a:bodyPr/>
        <a:lstStyle/>
        <a:p>
          <a:endParaRPr lang="en-AU"/>
        </a:p>
      </dgm:t>
    </dgm:pt>
    <dgm:pt modelId="{E90D24B6-1C71-44E1-8817-29DBF1B9BA64}" type="sibTrans" cxnId="{40A7CE06-F5BA-4ECE-8E5A-73F48B7EC11E}">
      <dgm:prSet/>
      <dgm:spPr/>
      <dgm:t>
        <a:bodyPr/>
        <a:lstStyle/>
        <a:p>
          <a:endParaRPr lang="en-AU"/>
        </a:p>
      </dgm:t>
    </dgm:pt>
    <dgm:pt modelId="{95229222-8342-41D4-B8C1-11E74309AA46}">
      <dgm:prSet phldrT="[Text]" phldr="1"/>
      <dgm:spPr>
        <a:blipFill rotWithShape="0">
          <a:blip xmlns:r="http://schemas.openxmlformats.org/officeDocument/2006/relationships" r:embed="rId3"/>
          <a:stretch>
            <a:fillRect/>
          </a:stretch>
        </a:blipFill>
      </dgm:spPr>
      <dgm:t>
        <a:bodyPr/>
        <a:lstStyle/>
        <a:p>
          <a:endParaRPr lang="en-AU"/>
        </a:p>
      </dgm:t>
    </dgm:pt>
    <dgm:pt modelId="{36E231BA-B4C0-49BC-BA5B-E3EACE128B67}" type="parTrans" cxnId="{BA8454F7-F3C6-4C1F-AFE7-54DE9BC01322}">
      <dgm:prSet/>
      <dgm:spPr/>
      <dgm:t>
        <a:bodyPr/>
        <a:lstStyle/>
        <a:p>
          <a:endParaRPr lang="en-AU"/>
        </a:p>
      </dgm:t>
    </dgm:pt>
    <dgm:pt modelId="{07308AFC-D7E7-49E0-9CE7-0C13C7C62AB4}" type="sibTrans" cxnId="{BA8454F7-F3C6-4C1F-AFE7-54DE9BC01322}">
      <dgm:prSet/>
      <dgm:spPr/>
      <dgm:t>
        <a:bodyPr/>
        <a:lstStyle/>
        <a:p>
          <a:endParaRPr lang="en-AU"/>
        </a:p>
      </dgm:t>
    </dgm:pt>
    <dgm:pt modelId="{3FD5346B-90B5-4D6C-BDF5-CDEC91A3B665}">
      <dgm:prSet phldrT="[Text]" phldr="1"/>
      <dgm:spPr>
        <a:blipFill rotWithShape="0">
          <a:blip xmlns:r="http://schemas.openxmlformats.org/officeDocument/2006/relationships" r:embed="rId4"/>
          <a:stretch>
            <a:fillRect/>
          </a:stretch>
        </a:blipFill>
      </dgm:spPr>
      <dgm:t>
        <a:bodyPr/>
        <a:lstStyle/>
        <a:p>
          <a:endParaRPr lang="en-AU"/>
        </a:p>
      </dgm:t>
    </dgm:pt>
    <dgm:pt modelId="{FD615077-BC1E-4DA7-89BC-8D37AC19DC54}" type="parTrans" cxnId="{FB2E1A19-0326-4E56-9ADB-4B32D00AA084}">
      <dgm:prSet/>
      <dgm:spPr/>
      <dgm:t>
        <a:bodyPr/>
        <a:lstStyle/>
        <a:p>
          <a:endParaRPr lang="en-AU"/>
        </a:p>
      </dgm:t>
    </dgm:pt>
    <dgm:pt modelId="{2386E677-4032-46E4-B1BE-62AD6D59AFE9}" type="sibTrans" cxnId="{FB2E1A19-0326-4E56-9ADB-4B32D00AA084}">
      <dgm:prSet/>
      <dgm:spPr/>
      <dgm:t>
        <a:bodyPr/>
        <a:lstStyle/>
        <a:p>
          <a:endParaRPr lang="en-AU"/>
        </a:p>
      </dgm:t>
    </dgm:pt>
    <dgm:pt modelId="{E5467D96-6185-4D9A-B053-F90E99B957D3}">
      <dgm:prSet phldrT="[Text]" phldr="1"/>
      <dgm:spPr>
        <a:blipFill rotWithShape="0">
          <a:blip xmlns:r="http://schemas.openxmlformats.org/officeDocument/2006/relationships" r:embed="rId5"/>
          <a:stretch>
            <a:fillRect/>
          </a:stretch>
        </a:blipFill>
      </dgm:spPr>
      <dgm:t>
        <a:bodyPr/>
        <a:lstStyle/>
        <a:p>
          <a:endParaRPr lang="en-AU"/>
        </a:p>
      </dgm:t>
    </dgm:pt>
    <dgm:pt modelId="{C014516B-499F-4AE5-96DB-B1A1414C9099}" type="parTrans" cxnId="{17B2A08E-BF56-495C-9D3C-09ADFD37E221}">
      <dgm:prSet/>
      <dgm:spPr/>
      <dgm:t>
        <a:bodyPr/>
        <a:lstStyle/>
        <a:p>
          <a:endParaRPr lang="en-AU"/>
        </a:p>
      </dgm:t>
    </dgm:pt>
    <dgm:pt modelId="{14543E7E-D9A4-4628-B86F-35EADAC1DA86}" type="sibTrans" cxnId="{17B2A08E-BF56-495C-9D3C-09ADFD37E221}">
      <dgm:prSet/>
      <dgm:spPr/>
      <dgm:t>
        <a:bodyPr/>
        <a:lstStyle/>
        <a:p>
          <a:endParaRPr lang="en-AU"/>
        </a:p>
      </dgm:t>
    </dgm:pt>
    <dgm:pt modelId="{D62F912D-E980-4759-B4EE-A1546DCD5C61}" type="pres">
      <dgm:prSet presAssocID="{8867C3F4-D3C2-4A2B-91BF-D5864DB6AEFB}" presName="cycle" presStyleCnt="0">
        <dgm:presLayoutVars>
          <dgm:dir/>
          <dgm:resizeHandles val="exact"/>
        </dgm:presLayoutVars>
      </dgm:prSet>
      <dgm:spPr/>
      <dgm:t>
        <a:bodyPr/>
        <a:lstStyle/>
        <a:p>
          <a:endParaRPr lang="en-AU"/>
        </a:p>
      </dgm:t>
    </dgm:pt>
    <dgm:pt modelId="{3E0546DF-73D1-4F7F-B95F-F19CEF2AAF4F}" type="pres">
      <dgm:prSet presAssocID="{6B4D81FD-583E-4A31-93CC-0C157569F38E}" presName="node" presStyleLbl="node1" presStyleIdx="0" presStyleCnt="5">
        <dgm:presLayoutVars>
          <dgm:bulletEnabled val="1"/>
        </dgm:presLayoutVars>
      </dgm:prSet>
      <dgm:spPr/>
      <dgm:t>
        <a:bodyPr/>
        <a:lstStyle/>
        <a:p>
          <a:endParaRPr lang="en-AU"/>
        </a:p>
      </dgm:t>
    </dgm:pt>
    <dgm:pt modelId="{6BB89065-8DD3-45C0-8BDC-1E326B519C2C}" type="pres">
      <dgm:prSet presAssocID="{6B4D81FD-583E-4A31-93CC-0C157569F38E}" presName="spNode" presStyleCnt="0"/>
      <dgm:spPr/>
    </dgm:pt>
    <dgm:pt modelId="{B0A417D4-62C6-4BC7-BD05-87249015A6E6}" type="pres">
      <dgm:prSet presAssocID="{2C642476-003F-4F06-8A60-1D2C98E7FDC4}" presName="sibTrans" presStyleLbl="sibTrans1D1" presStyleIdx="0" presStyleCnt="5"/>
      <dgm:spPr/>
      <dgm:t>
        <a:bodyPr/>
        <a:lstStyle/>
        <a:p>
          <a:endParaRPr lang="en-AU"/>
        </a:p>
      </dgm:t>
    </dgm:pt>
    <dgm:pt modelId="{EF8F64CC-A20A-42E1-866E-B183A739C540}" type="pres">
      <dgm:prSet presAssocID="{3C88D4C6-E335-4DE5-B5D4-B4DC7326A275}" presName="node" presStyleLbl="node1" presStyleIdx="1" presStyleCnt="5">
        <dgm:presLayoutVars>
          <dgm:bulletEnabled val="1"/>
        </dgm:presLayoutVars>
      </dgm:prSet>
      <dgm:spPr/>
      <dgm:t>
        <a:bodyPr/>
        <a:lstStyle/>
        <a:p>
          <a:endParaRPr lang="en-AU"/>
        </a:p>
      </dgm:t>
    </dgm:pt>
    <dgm:pt modelId="{DC7D77F2-ACC5-4552-9009-1FB470BA411F}" type="pres">
      <dgm:prSet presAssocID="{3C88D4C6-E335-4DE5-B5D4-B4DC7326A275}" presName="spNode" presStyleCnt="0"/>
      <dgm:spPr/>
    </dgm:pt>
    <dgm:pt modelId="{5D3323FE-5378-4355-B3D8-E2EA03215E89}" type="pres">
      <dgm:prSet presAssocID="{E90D24B6-1C71-44E1-8817-29DBF1B9BA64}" presName="sibTrans" presStyleLbl="sibTrans1D1" presStyleIdx="1" presStyleCnt="5"/>
      <dgm:spPr/>
      <dgm:t>
        <a:bodyPr/>
        <a:lstStyle/>
        <a:p>
          <a:endParaRPr lang="en-AU"/>
        </a:p>
      </dgm:t>
    </dgm:pt>
    <dgm:pt modelId="{E88352C7-76D4-4B68-B74E-5F510ADACB6F}" type="pres">
      <dgm:prSet presAssocID="{95229222-8342-41D4-B8C1-11E74309AA46}" presName="node" presStyleLbl="node1" presStyleIdx="2" presStyleCnt="5">
        <dgm:presLayoutVars>
          <dgm:bulletEnabled val="1"/>
        </dgm:presLayoutVars>
      </dgm:prSet>
      <dgm:spPr/>
      <dgm:t>
        <a:bodyPr/>
        <a:lstStyle/>
        <a:p>
          <a:endParaRPr lang="en-AU"/>
        </a:p>
      </dgm:t>
    </dgm:pt>
    <dgm:pt modelId="{FF4387CE-2C05-4B1A-AAB9-6B47F1399E61}" type="pres">
      <dgm:prSet presAssocID="{95229222-8342-41D4-B8C1-11E74309AA46}" presName="spNode" presStyleCnt="0"/>
      <dgm:spPr/>
    </dgm:pt>
    <dgm:pt modelId="{C431E1B9-054E-45CD-8720-F3F6D8EFD369}" type="pres">
      <dgm:prSet presAssocID="{07308AFC-D7E7-49E0-9CE7-0C13C7C62AB4}" presName="sibTrans" presStyleLbl="sibTrans1D1" presStyleIdx="2" presStyleCnt="5"/>
      <dgm:spPr/>
      <dgm:t>
        <a:bodyPr/>
        <a:lstStyle/>
        <a:p>
          <a:endParaRPr lang="en-AU"/>
        </a:p>
      </dgm:t>
    </dgm:pt>
    <dgm:pt modelId="{89FC9196-BB17-46B5-994A-23AEE9D9FBF3}" type="pres">
      <dgm:prSet presAssocID="{3FD5346B-90B5-4D6C-BDF5-CDEC91A3B665}" presName="node" presStyleLbl="node1" presStyleIdx="3" presStyleCnt="5" custRadScaleRad="102783" custRadScaleInc="-4664">
        <dgm:presLayoutVars>
          <dgm:bulletEnabled val="1"/>
        </dgm:presLayoutVars>
      </dgm:prSet>
      <dgm:spPr/>
      <dgm:t>
        <a:bodyPr/>
        <a:lstStyle/>
        <a:p>
          <a:endParaRPr lang="en-AU"/>
        </a:p>
      </dgm:t>
    </dgm:pt>
    <dgm:pt modelId="{024A13EF-87C3-46B7-AA09-4D2913A3E180}" type="pres">
      <dgm:prSet presAssocID="{3FD5346B-90B5-4D6C-BDF5-CDEC91A3B665}" presName="spNode" presStyleCnt="0"/>
      <dgm:spPr/>
    </dgm:pt>
    <dgm:pt modelId="{6FAC6FCE-7B2E-4763-8B40-20BCA6857434}" type="pres">
      <dgm:prSet presAssocID="{2386E677-4032-46E4-B1BE-62AD6D59AFE9}" presName="sibTrans" presStyleLbl="sibTrans1D1" presStyleIdx="3" presStyleCnt="5"/>
      <dgm:spPr/>
      <dgm:t>
        <a:bodyPr/>
        <a:lstStyle/>
        <a:p>
          <a:endParaRPr lang="en-AU"/>
        </a:p>
      </dgm:t>
    </dgm:pt>
    <dgm:pt modelId="{0A8712FD-69A0-4894-B444-92159F243E37}" type="pres">
      <dgm:prSet presAssocID="{E5467D96-6185-4D9A-B053-F90E99B957D3}" presName="node" presStyleLbl="node1" presStyleIdx="4" presStyleCnt="5">
        <dgm:presLayoutVars>
          <dgm:bulletEnabled val="1"/>
        </dgm:presLayoutVars>
      </dgm:prSet>
      <dgm:spPr/>
      <dgm:t>
        <a:bodyPr/>
        <a:lstStyle/>
        <a:p>
          <a:endParaRPr lang="en-AU"/>
        </a:p>
      </dgm:t>
    </dgm:pt>
    <dgm:pt modelId="{FE095457-179F-4D56-B0ED-3FDC1CFF8AB5}" type="pres">
      <dgm:prSet presAssocID="{E5467D96-6185-4D9A-B053-F90E99B957D3}" presName="spNode" presStyleCnt="0"/>
      <dgm:spPr/>
    </dgm:pt>
    <dgm:pt modelId="{0737EBFE-6C82-4A60-890F-65B8A4808919}" type="pres">
      <dgm:prSet presAssocID="{14543E7E-D9A4-4628-B86F-35EADAC1DA86}" presName="sibTrans" presStyleLbl="sibTrans1D1" presStyleIdx="4" presStyleCnt="5"/>
      <dgm:spPr/>
      <dgm:t>
        <a:bodyPr/>
        <a:lstStyle/>
        <a:p>
          <a:endParaRPr lang="en-AU"/>
        </a:p>
      </dgm:t>
    </dgm:pt>
  </dgm:ptLst>
  <dgm:cxnLst>
    <dgm:cxn modelId="{BA8454F7-F3C6-4C1F-AFE7-54DE9BC01322}" srcId="{8867C3F4-D3C2-4A2B-91BF-D5864DB6AEFB}" destId="{95229222-8342-41D4-B8C1-11E74309AA46}" srcOrd="2" destOrd="0" parTransId="{36E231BA-B4C0-49BC-BA5B-E3EACE128B67}" sibTransId="{07308AFC-D7E7-49E0-9CE7-0C13C7C62AB4}"/>
    <dgm:cxn modelId="{1404F4A5-3FEB-4301-8CC2-A81567000A5F}" type="presOf" srcId="{3FD5346B-90B5-4D6C-BDF5-CDEC91A3B665}" destId="{89FC9196-BB17-46B5-994A-23AEE9D9FBF3}" srcOrd="0" destOrd="0" presId="urn:microsoft.com/office/officeart/2005/8/layout/cycle5"/>
    <dgm:cxn modelId="{FB2E1A19-0326-4E56-9ADB-4B32D00AA084}" srcId="{8867C3F4-D3C2-4A2B-91BF-D5864DB6AEFB}" destId="{3FD5346B-90B5-4D6C-BDF5-CDEC91A3B665}" srcOrd="3" destOrd="0" parTransId="{FD615077-BC1E-4DA7-89BC-8D37AC19DC54}" sibTransId="{2386E677-4032-46E4-B1BE-62AD6D59AFE9}"/>
    <dgm:cxn modelId="{D7C9CEC2-835A-40AA-8C32-A06E4AA45F85}" type="presOf" srcId="{3C88D4C6-E335-4DE5-B5D4-B4DC7326A275}" destId="{EF8F64CC-A20A-42E1-866E-B183A739C540}" srcOrd="0" destOrd="0" presId="urn:microsoft.com/office/officeart/2005/8/layout/cycle5"/>
    <dgm:cxn modelId="{739994FD-6810-4FF7-AD81-7E223C5E63DF}" type="presOf" srcId="{2C642476-003F-4F06-8A60-1D2C98E7FDC4}" destId="{B0A417D4-62C6-4BC7-BD05-87249015A6E6}" srcOrd="0" destOrd="0" presId="urn:microsoft.com/office/officeart/2005/8/layout/cycle5"/>
    <dgm:cxn modelId="{424EEF7C-51A2-4A56-8257-AD73BF1A66C8}" srcId="{8867C3F4-D3C2-4A2B-91BF-D5864DB6AEFB}" destId="{6B4D81FD-583E-4A31-93CC-0C157569F38E}" srcOrd="0" destOrd="0" parTransId="{C58F5810-B53C-4BAE-8E19-41FCF680D24E}" sibTransId="{2C642476-003F-4F06-8A60-1D2C98E7FDC4}"/>
    <dgm:cxn modelId="{FC2DFF53-7FBD-4A11-97C3-AA0A302C7737}" type="presOf" srcId="{E5467D96-6185-4D9A-B053-F90E99B957D3}" destId="{0A8712FD-69A0-4894-B444-92159F243E37}" srcOrd="0" destOrd="0" presId="urn:microsoft.com/office/officeart/2005/8/layout/cycle5"/>
    <dgm:cxn modelId="{D90A29D9-DB71-4BD3-A9B2-45753B37C06B}" type="presOf" srcId="{E90D24B6-1C71-44E1-8817-29DBF1B9BA64}" destId="{5D3323FE-5378-4355-B3D8-E2EA03215E89}" srcOrd="0" destOrd="0" presId="urn:microsoft.com/office/officeart/2005/8/layout/cycle5"/>
    <dgm:cxn modelId="{F52C73E3-CC97-4FD0-8EB0-8C8CF086A9DA}" type="presOf" srcId="{07308AFC-D7E7-49E0-9CE7-0C13C7C62AB4}" destId="{C431E1B9-054E-45CD-8720-F3F6D8EFD369}" srcOrd="0" destOrd="0" presId="urn:microsoft.com/office/officeart/2005/8/layout/cycle5"/>
    <dgm:cxn modelId="{D58948EB-21C8-412B-ACA8-5CD145BAD0B5}" type="presOf" srcId="{14543E7E-D9A4-4628-B86F-35EADAC1DA86}" destId="{0737EBFE-6C82-4A60-890F-65B8A4808919}" srcOrd="0" destOrd="0" presId="urn:microsoft.com/office/officeart/2005/8/layout/cycle5"/>
    <dgm:cxn modelId="{17B2A08E-BF56-495C-9D3C-09ADFD37E221}" srcId="{8867C3F4-D3C2-4A2B-91BF-D5864DB6AEFB}" destId="{E5467D96-6185-4D9A-B053-F90E99B957D3}" srcOrd="4" destOrd="0" parTransId="{C014516B-499F-4AE5-96DB-B1A1414C9099}" sibTransId="{14543E7E-D9A4-4628-B86F-35EADAC1DA86}"/>
    <dgm:cxn modelId="{CB0C288B-6BEF-4A02-B90B-14DC53CEB1FA}" type="presOf" srcId="{2386E677-4032-46E4-B1BE-62AD6D59AFE9}" destId="{6FAC6FCE-7B2E-4763-8B40-20BCA6857434}" srcOrd="0" destOrd="0" presId="urn:microsoft.com/office/officeart/2005/8/layout/cycle5"/>
    <dgm:cxn modelId="{40A7CE06-F5BA-4ECE-8E5A-73F48B7EC11E}" srcId="{8867C3F4-D3C2-4A2B-91BF-D5864DB6AEFB}" destId="{3C88D4C6-E335-4DE5-B5D4-B4DC7326A275}" srcOrd="1" destOrd="0" parTransId="{3CA530EC-9B12-43D8-B1F7-83C966D84028}" sibTransId="{E90D24B6-1C71-44E1-8817-29DBF1B9BA64}"/>
    <dgm:cxn modelId="{24EBFCFB-EC0C-422A-9358-BD92518D3716}" type="presOf" srcId="{6B4D81FD-583E-4A31-93CC-0C157569F38E}" destId="{3E0546DF-73D1-4F7F-B95F-F19CEF2AAF4F}" srcOrd="0" destOrd="0" presId="urn:microsoft.com/office/officeart/2005/8/layout/cycle5"/>
    <dgm:cxn modelId="{BDFE582D-F5DC-431A-BD67-ED549AF36557}" type="presOf" srcId="{95229222-8342-41D4-B8C1-11E74309AA46}" destId="{E88352C7-76D4-4B68-B74E-5F510ADACB6F}" srcOrd="0" destOrd="0" presId="urn:microsoft.com/office/officeart/2005/8/layout/cycle5"/>
    <dgm:cxn modelId="{B1CFCBDC-03B9-430E-B58F-12EB88F1A7CF}" type="presOf" srcId="{8867C3F4-D3C2-4A2B-91BF-D5864DB6AEFB}" destId="{D62F912D-E980-4759-B4EE-A1546DCD5C61}" srcOrd="0" destOrd="0" presId="urn:microsoft.com/office/officeart/2005/8/layout/cycle5"/>
    <dgm:cxn modelId="{5C86C870-D381-4B7F-AFD3-6BF5F49D1DC1}" type="presParOf" srcId="{D62F912D-E980-4759-B4EE-A1546DCD5C61}" destId="{3E0546DF-73D1-4F7F-B95F-F19CEF2AAF4F}" srcOrd="0" destOrd="0" presId="urn:microsoft.com/office/officeart/2005/8/layout/cycle5"/>
    <dgm:cxn modelId="{9BAA407A-AFEA-41A1-A531-089D5AC6D8E3}" type="presParOf" srcId="{D62F912D-E980-4759-B4EE-A1546DCD5C61}" destId="{6BB89065-8DD3-45C0-8BDC-1E326B519C2C}" srcOrd="1" destOrd="0" presId="urn:microsoft.com/office/officeart/2005/8/layout/cycle5"/>
    <dgm:cxn modelId="{BDF934CF-CF08-4D9D-B01B-4DE015969F2D}" type="presParOf" srcId="{D62F912D-E980-4759-B4EE-A1546DCD5C61}" destId="{B0A417D4-62C6-4BC7-BD05-87249015A6E6}" srcOrd="2" destOrd="0" presId="urn:microsoft.com/office/officeart/2005/8/layout/cycle5"/>
    <dgm:cxn modelId="{94C33678-DE36-47CF-9CB9-54B66546C502}" type="presParOf" srcId="{D62F912D-E980-4759-B4EE-A1546DCD5C61}" destId="{EF8F64CC-A20A-42E1-866E-B183A739C540}" srcOrd="3" destOrd="0" presId="urn:microsoft.com/office/officeart/2005/8/layout/cycle5"/>
    <dgm:cxn modelId="{CAE6D233-447D-4998-A210-2ADE58D210A2}" type="presParOf" srcId="{D62F912D-E980-4759-B4EE-A1546DCD5C61}" destId="{DC7D77F2-ACC5-4552-9009-1FB470BA411F}" srcOrd="4" destOrd="0" presId="urn:microsoft.com/office/officeart/2005/8/layout/cycle5"/>
    <dgm:cxn modelId="{1755CDD4-76FB-4EE4-8F59-D136BC95D2D3}" type="presParOf" srcId="{D62F912D-E980-4759-B4EE-A1546DCD5C61}" destId="{5D3323FE-5378-4355-B3D8-E2EA03215E89}" srcOrd="5" destOrd="0" presId="urn:microsoft.com/office/officeart/2005/8/layout/cycle5"/>
    <dgm:cxn modelId="{E2256F68-F421-4204-A8F3-A2A05F736088}" type="presParOf" srcId="{D62F912D-E980-4759-B4EE-A1546DCD5C61}" destId="{E88352C7-76D4-4B68-B74E-5F510ADACB6F}" srcOrd="6" destOrd="0" presId="urn:microsoft.com/office/officeart/2005/8/layout/cycle5"/>
    <dgm:cxn modelId="{73D433DB-7A49-400C-BD0D-C1B6532241FA}" type="presParOf" srcId="{D62F912D-E980-4759-B4EE-A1546DCD5C61}" destId="{FF4387CE-2C05-4B1A-AAB9-6B47F1399E61}" srcOrd="7" destOrd="0" presId="urn:microsoft.com/office/officeart/2005/8/layout/cycle5"/>
    <dgm:cxn modelId="{56B66869-9220-463F-B118-940D3BA609ED}" type="presParOf" srcId="{D62F912D-E980-4759-B4EE-A1546DCD5C61}" destId="{C431E1B9-054E-45CD-8720-F3F6D8EFD369}" srcOrd="8" destOrd="0" presId="urn:microsoft.com/office/officeart/2005/8/layout/cycle5"/>
    <dgm:cxn modelId="{C1B19A1F-3227-4BA3-BC19-2EFC9B2A5601}" type="presParOf" srcId="{D62F912D-E980-4759-B4EE-A1546DCD5C61}" destId="{89FC9196-BB17-46B5-994A-23AEE9D9FBF3}" srcOrd="9" destOrd="0" presId="urn:microsoft.com/office/officeart/2005/8/layout/cycle5"/>
    <dgm:cxn modelId="{4E0AD918-0A98-49FE-A4D4-772E9C4DEC92}" type="presParOf" srcId="{D62F912D-E980-4759-B4EE-A1546DCD5C61}" destId="{024A13EF-87C3-46B7-AA09-4D2913A3E180}" srcOrd="10" destOrd="0" presId="urn:microsoft.com/office/officeart/2005/8/layout/cycle5"/>
    <dgm:cxn modelId="{8894A274-D82E-4AAC-8F30-E3E8D0B386A9}" type="presParOf" srcId="{D62F912D-E980-4759-B4EE-A1546DCD5C61}" destId="{6FAC6FCE-7B2E-4763-8B40-20BCA6857434}" srcOrd="11" destOrd="0" presId="urn:microsoft.com/office/officeart/2005/8/layout/cycle5"/>
    <dgm:cxn modelId="{0B9500A5-55BA-4FBB-8260-1C82FE9098E9}" type="presParOf" srcId="{D62F912D-E980-4759-B4EE-A1546DCD5C61}" destId="{0A8712FD-69A0-4894-B444-92159F243E37}" srcOrd="12" destOrd="0" presId="urn:microsoft.com/office/officeart/2005/8/layout/cycle5"/>
    <dgm:cxn modelId="{B15DFFDC-FEB4-4FCC-861A-ADD4B873FDAE}" type="presParOf" srcId="{D62F912D-E980-4759-B4EE-A1546DCD5C61}" destId="{FE095457-179F-4D56-B0ED-3FDC1CFF8AB5}" srcOrd="13" destOrd="0" presId="urn:microsoft.com/office/officeart/2005/8/layout/cycle5"/>
    <dgm:cxn modelId="{F340F796-5CDB-4D3D-85A7-BDB365D48D26}" type="presParOf" srcId="{D62F912D-E980-4759-B4EE-A1546DCD5C61}" destId="{0737EBFE-6C82-4A60-890F-65B8A4808919}" srcOrd="14" destOrd="0" presId="urn:microsoft.com/office/officeart/2005/8/layout/cycle5"/>
  </dgm:cxnLst>
  <dgm:bg/>
  <dgm:whole/>
  <dgm:extLst>
    <a:ext uri="http://schemas.microsoft.com/office/drawing/2008/diagram">
      <dsp:dataModelExt xmlns=""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2D6801-B98B-4B30-A284-A2131D9AE46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AU"/>
        </a:p>
      </dgm:t>
    </dgm:pt>
    <dgm:pt modelId="{1528C316-BBA9-401E-9165-23C40F54FAD6}">
      <dgm:prSet phldrT="[Text]"/>
      <dgm:spPr/>
      <dgm:t>
        <a:bodyPr/>
        <a:lstStyle/>
        <a:p>
          <a:r>
            <a:rPr lang="en-AU"/>
            <a:t>Listen</a:t>
          </a:r>
        </a:p>
      </dgm:t>
    </dgm:pt>
    <dgm:pt modelId="{10856AB5-8133-4CD5-A6A5-EA91EADCC880}" type="parTrans" cxnId="{F5322F18-959B-433F-A20A-034E88928634}">
      <dgm:prSet/>
      <dgm:spPr/>
      <dgm:t>
        <a:bodyPr/>
        <a:lstStyle/>
        <a:p>
          <a:endParaRPr lang="en-AU"/>
        </a:p>
      </dgm:t>
    </dgm:pt>
    <dgm:pt modelId="{3D19482C-A8A4-4F36-8DE5-5A9DED18F7C4}" type="sibTrans" cxnId="{F5322F18-959B-433F-A20A-034E88928634}">
      <dgm:prSet/>
      <dgm:spPr/>
      <dgm:t>
        <a:bodyPr/>
        <a:lstStyle/>
        <a:p>
          <a:endParaRPr lang="en-AU"/>
        </a:p>
      </dgm:t>
    </dgm:pt>
    <dgm:pt modelId="{851988C5-5539-4A35-AFCA-EE9B378EFC58}">
      <dgm:prSet phldrT="[Text]"/>
      <dgm:spPr/>
      <dgm:t>
        <a:bodyPr/>
        <a:lstStyle/>
        <a:p>
          <a:r>
            <a:rPr lang="en-AU"/>
            <a:t>Let the person making the complaint talk and tell you what the problem is, do not interupt,  just listen </a:t>
          </a:r>
        </a:p>
      </dgm:t>
    </dgm:pt>
    <dgm:pt modelId="{94DC7A8D-30CF-4DF4-B9AD-D588DAD172C0}" type="parTrans" cxnId="{33779192-7186-4329-B27B-BC6AB2B54606}">
      <dgm:prSet/>
      <dgm:spPr/>
      <dgm:t>
        <a:bodyPr/>
        <a:lstStyle/>
        <a:p>
          <a:endParaRPr lang="en-AU"/>
        </a:p>
      </dgm:t>
    </dgm:pt>
    <dgm:pt modelId="{C88B3FCA-882A-45F5-8EF4-346F7286DEBA}" type="sibTrans" cxnId="{33779192-7186-4329-B27B-BC6AB2B54606}">
      <dgm:prSet/>
      <dgm:spPr/>
      <dgm:t>
        <a:bodyPr/>
        <a:lstStyle/>
        <a:p>
          <a:endParaRPr lang="en-AU"/>
        </a:p>
      </dgm:t>
    </dgm:pt>
    <dgm:pt modelId="{1C175BDC-DAC4-4F65-8B2C-6EA387AC6AEB}">
      <dgm:prSet phldrT="[Text]"/>
      <dgm:spPr/>
      <dgm:t>
        <a:bodyPr/>
        <a:lstStyle/>
        <a:p>
          <a:r>
            <a:rPr lang="en-AU"/>
            <a:t>Acknowledge</a:t>
          </a:r>
        </a:p>
      </dgm:t>
    </dgm:pt>
    <dgm:pt modelId="{C78022EB-ACEE-4FEF-9965-0297C2B73531}" type="parTrans" cxnId="{19C1E68E-449A-4663-8B96-D3D1F3CBA7A0}">
      <dgm:prSet/>
      <dgm:spPr/>
      <dgm:t>
        <a:bodyPr/>
        <a:lstStyle/>
        <a:p>
          <a:endParaRPr lang="en-AU"/>
        </a:p>
      </dgm:t>
    </dgm:pt>
    <dgm:pt modelId="{59E7F1A8-7F26-464B-94F6-6744E758BFCA}" type="sibTrans" cxnId="{19C1E68E-449A-4663-8B96-D3D1F3CBA7A0}">
      <dgm:prSet/>
      <dgm:spPr/>
      <dgm:t>
        <a:bodyPr/>
        <a:lstStyle/>
        <a:p>
          <a:endParaRPr lang="en-AU"/>
        </a:p>
      </dgm:t>
    </dgm:pt>
    <dgm:pt modelId="{497F5223-8284-4054-90B7-1A91796D3951}">
      <dgm:prSet phldrT="[Text]"/>
      <dgm:spPr/>
      <dgm:t>
        <a:bodyPr/>
        <a:lstStyle/>
        <a:p>
          <a:r>
            <a:rPr lang="en-AU"/>
            <a:t>Establish the exact nature of the complaint, ask questions if you need to clarify the complaint. Acknowledge the complaint </a:t>
          </a:r>
        </a:p>
      </dgm:t>
    </dgm:pt>
    <dgm:pt modelId="{E866D776-5B99-4507-A622-8F628137C6BF}" type="parTrans" cxnId="{0C537752-5751-4649-88F0-3EB43D9BFEE3}">
      <dgm:prSet/>
      <dgm:spPr/>
      <dgm:t>
        <a:bodyPr/>
        <a:lstStyle/>
        <a:p>
          <a:endParaRPr lang="en-AU"/>
        </a:p>
      </dgm:t>
    </dgm:pt>
    <dgm:pt modelId="{07399467-634D-4DD1-9B5E-2BBD3E442624}" type="sibTrans" cxnId="{0C537752-5751-4649-88F0-3EB43D9BFEE3}">
      <dgm:prSet/>
      <dgm:spPr/>
      <dgm:t>
        <a:bodyPr/>
        <a:lstStyle/>
        <a:p>
          <a:endParaRPr lang="en-AU"/>
        </a:p>
      </dgm:t>
    </dgm:pt>
    <dgm:pt modelId="{FDC8ABB9-C4F6-45DF-8140-F765BC94E74C}">
      <dgm:prSet phldrT="[Text]"/>
      <dgm:spPr/>
      <dgm:t>
        <a:bodyPr/>
        <a:lstStyle/>
        <a:p>
          <a:r>
            <a:rPr lang="en-AU"/>
            <a:t>Respond</a:t>
          </a:r>
        </a:p>
      </dgm:t>
    </dgm:pt>
    <dgm:pt modelId="{3C80DD75-5920-4A11-A080-A9059761C63A}" type="parTrans" cxnId="{1DD59FCC-1888-4D4A-81DE-DC2FBEA41960}">
      <dgm:prSet/>
      <dgm:spPr/>
      <dgm:t>
        <a:bodyPr/>
        <a:lstStyle/>
        <a:p>
          <a:endParaRPr lang="en-AU"/>
        </a:p>
      </dgm:t>
    </dgm:pt>
    <dgm:pt modelId="{17EF66C3-A458-45EE-899D-3C0FC7F67C2E}" type="sibTrans" cxnId="{1DD59FCC-1888-4D4A-81DE-DC2FBEA41960}">
      <dgm:prSet/>
      <dgm:spPr/>
      <dgm:t>
        <a:bodyPr/>
        <a:lstStyle/>
        <a:p>
          <a:endParaRPr lang="en-AU"/>
        </a:p>
      </dgm:t>
    </dgm:pt>
    <dgm:pt modelId="{90AC5611-B15B-4030-B81A-15BEF7893C0B}">
      <dgm:prSet phldrT="[Text]"/>
      <dgm:spPr/>
      <dgm:t>
        <a:bodyPr/>
        <a:lstStyle/>
        <a:p>
          <a:r>
            <a:rPr lang="en-AU"/>
            <a:t>Advise the customer of what you can do to resolve the complaint. Check that this will satisfy the customer</a:t>
          </a:r>
        </a:p>
      </dgm:t>
    </dgm:pt>
    <dgm:pt modelId="{F49F5235-D800-4FDF-A4A8-2365BF751084}" type="parTrans" cxnId="{FCB2643D-A058-45BC-94AD-3DBE5EFCC902}">
      <dgm:prSet/>
      <dgm:spPr/>
      <dgm:t>
        <a:bodyPr/>
        <a:lstStyle/>
        <a:p>
          <a:endParaRPr lang="en-AU"/>
        </a:p>
      </dgm:t>
    </dgm:pt>
    <dgm:pt modelId="{02379608-BFEC-4170-96A8-20738A06D9BE}" type="sibTrans" cxnId="{FCB2643D-A058-45BC-94AD-3DBE5EFCC902}">
      <dgm:prSet/>
      <dgm:spPr/>
      <dgm:t>
        <a:bodyPr/>
        <a:lstStyle/>
        <a:p>
          <a:endParaRPr lang="en-AU"/>
        </a:p>
      </dgm:t>
    </dgm:pt>
    <dgm:pt modelId="{0F9B5D05-38BC-4C8B-9B81-16F53AFA5A8C}">
      <dgm:prSet/>
      <dgm:spPr/>
      <dgm:t>
        <a:bodyPr/>
        <a:lstStyle/>
        <a:p>
          <a:r>
            <a:rPr lang="en-AU"/>
            <a:t>Take Action</a:t>
          </a:r>
        </a:p>
      </dgm:t>
    </dgm:pt>
    <dgm:pt modelId="{83642F6A-0F5E-4268-9814-90D533A17963}" type="parTrans" cxnId="{2A5BAE23-B126-4744-BB72-6C2479DA2145}">
      <dgm:prSet/>
      <dgm:spPr/>
      <dgm:t>
        <a:bodyPr/>
        <a:lstStyle/>
        <a:p>
          <a:endParaRPr lang="en-AU"/>
        </a:p>
      </dgm:t>
    </dgm:pt>
    <dgm:pt modelId="{140A07BA-556E-405C-8DC8-7CEAA3B78442}" type="sibTrans" cxnId="{2A5BAE23-B126-4744-BB72-6C2479DA2145}">
      <dgm:prSet/>
      <dgm:spPr/>
      <dgm:t>
        <a:bodyPr/>
        <a:lstStyle/>
        <a:p>
          <a:endParaRPr lang="en-AU"/>
        </a:p>
      </dgm:t>
    </dgm:pt>
    <dgm:pt modelId="{B8E9DA9B-A758-4010-88F1-9FEEEF130747}">
      <dgm:prSet/>
      <dgm:spPr/>
      <dgm:t>
        <a:bodyPr/>
        <a:lstStyle/>
        <a:p>
          <a:r>
            <a:rPr lang="en-AU"/>
            <a:t>Report</a:t>
          </a:r>
        </a:p>
      </dgm:t>
    </dgm:pt>
    <dgm:pt modelId="{11B46356-3ED1-4C6F-A012-D9005ECA17FB}" type="parTrans" cxnId="{A0A51659-7CF3-47F5-B8AD-108EF4A21DE6}">
      <dgm:prSet/>
      <dgm:spPr/>
      <dgm:t>
        <a:bodyPr/>
        <a:lstStyle/>
        <a:p>
          <a:endParaRPr lang="en-AU"/>
        </a:p>
      </dgm:t>
    </dgm:pt>
    <dgm:pt modelId="{0E2D0B1C-905F-4CD2-B3EA-75BE313D7E6C}" type="sibTrans" cxnId="{A0A51659-7CF3-47F5-B8AD-108EF4A21DE6}">
      <dgm:prSet/>
      <dgm:spPr/>
      <dgm:t>
        <a:bodyPr/>
        <a:lstStyle/>
        <a:p>
          <a:endParaRPr lang="en-AU"/>
        </a:p>
      </dgm:t>
    </dgm:pt>
    <dgm:pt modelId="{0BA3F7A6-D403-4134-B38F-B14D44137C38}">
      <dgm:prSet/>
      <dgm:spPr/>
      <dgm:t>
        <a:bodyPr/>
        <a:lstStyle/>
        <a:p>
          <a:r>
            <a:rPr lang="en-AU"/>
            <a:t>Follow up </a:t>
          </a:r>
        </a:p>
      </dgm:t>
    </dgm:pt>
    <dgm:pt modelId="{E0479E1D-57A5-47C1-970B-F82800FE6DA8}" type="parTrans" cxnId="{0FADE500-1EC7-47BF-9CB7-8771EE5CA60F}">
      <dgm:prSet/>
      <dgm:spPr/>
      <dgm:t>
        <a:bodyPr/>
        <a:lstStyle/>
        <a:p>
          <a:endParaRPr lang="en-AU"/>
        </a:p>
      </dgm:t>
    </dgm:pt>
    <dgm:pt modelId="{C64EF6AF-E844-46DC-A169-021B9030F07A}" type="sibTrans" cxnId="{0FADE500-1EC7-47BF-9CB7-8771EE5CA60F}">
      <dgm:prSet/>
      <dgm:spPr/>
      <dgm:t>
        <a:bodyPr/>
        <a:lstStyle/>
        <a:p>
          <a:endParaRPr lang="en-AU"/>
        </a:p>
      </dgm:t>
    </dgm:pt>
    <dgm:pt modelId="{4E1AF664-4D98-4456-9FDB-18B868C4F24E}">
      <dgm:prSet/>
      <dgm:spPr/>
      <dgm:t>
        <a:bodyPr/>
        <a:lstStyle/>
        <a:p>
          <a:r>
            <a:rPr lang="en-AU"/>
            <a:t>Take action to fix the complaint, (only take action you are authorised to do) </a:t>
          </a:r>
        </a:p>
      </dgm:t>
    </dgm:pt>
    <dgm:pt modelId="{4B61A651-B679-4FB8-87FE-D2E95643BA5A}" type="parTrans" cxnId="{4F358A1B-C7F6-40A9-947E-B32D315FEE06}">
      <dgm:prSet/>
      <dgm:spPr/>
      <dgm:t>
        <a:bodyPr/>
        <a:lstStyle/>
        <a:p>
          <a:endParaRPr lang="en-AU"/>
        </a:p>
      </dgm:t>
    </dgm:pt>
    <dgm:pt modelId="{452F615D-8540-40D9-AFD3-5F3CF171A6E2}" type="sibTrans" cxnId="{4F358A1B-C7F6-40A9-947E-B32D315FEE06}">
      <dgm:prSet/>
      <dgm:spPr/>
      <dgm:t>
        <a:bodyPr/>
        <a:lstStyle/>
        <a:p>
          <a:endParaRPr lang="en-AU"/>
        </a:p>
      </dgm:t>
    </dgm:pt>
    <dgm:pt modelId="{BD716E6A-ECDC-427F-A70E-45248999245F}">
      <dgm:prSet/>
      <dgm:spPr/>
      <dgm:t>
        <a:bodyPr/>
        <a:lstStyle/>
        <a:p>
          <a:r>
            <a:rPr lang="en-AU" dirty="0"/>
            <a:t>Report complaints to your supervisor if you cannot resolve the situation yourself.  Report referral to the customer</a:t>
          </a:r>
        </a:p>
      </dgm:t>
    </dgm:pt>
    <dgm:pt modelId="{8885C49F-AE32-4C6F-BEE0-EFD01B4A7282}" type="parTrans" cxnId="{CC152D02-E09A-471E-815C-2D23113A15B6}">
      <dgm:prSet/>
      <dgm:spPr/>
      <dgm:t>
        <a:bodyPr/>
        <a:lstStyle/>
        <a:p>
          <a:endParaRPr lang="en-AU"/>
        </a:p>
      </dgm:t>
    </dgm:pt>
    <dgm:pt modelId="{E3493C13-4CEE-436A-B856-57EEA0F852E4}" type="sibTrans" cxnId="{CC152D02-E09A-471E-815C-2D23113A15B6}">
      <dgm:prSet/>
      <dgm:spPr/>
      <dgm:t>
        <a:bodyPr/>
        <a:lstStyle/>
        <a:p>
          <a:endParaRPr lang="en-AU"/>
        </a:p>
      </dgm:t>
    </dgm:pt>
    <dgm:pt modelId="{A7A76A00-883F-4041-9907-F5D386F48E26}">
      <dgm:prSet/>
      <dgm:spPr/>
      <dgm:t>
        <a:bodyPr/>
        <a:lstStyle/>
        <a:p>
          <a:r>
            <a:rPr lang="en-AU"/>
            <a:t>Follow up with the customer to ensure that the complaint has been resolved to their satisifaction. Complete company report </a:t>
          </a:r>
        </a:p>
      </dgm:t>
    </dgm:pt>
    <dgm:pt modelId="{A0AF625D-176F-49D8-82AE-C5744DC97A35}" type="parTrans" cxnId="{F58058CB-50E2-4CEB-AD78-3F80382451E1}">
      <dgm:prSet/>
      <dgm:spPr/>
      <dgm:t>
        <a:bodyPr/>
        <a:lstStyle/>
        <a:p>
          <a:endParaRPr lang="en-AU"/>
        </a:p>
      </dgm:t>
    </dgm:pt>
    <dgm:pt modelId="{FF3B0316-A12D-4A59-835A-9C08C765874B}" type="sibTrans" cxnId="{F58058CB-50E2-4CEB-AD78-3F80382451E1}">
      <dgm:prSet/>
      <dgm:spPr/>
      <dgm:t>
        <a:bodyPr/>
        <a:lstStyle/>
        <a:p>
          <a:endParaRPr lang="en-AU"/>
        </a:p>
      </dgm:t>
    </dgm:pt>
    <dgm:pt modelId="{9D9C260F-DBDD-4F42-86F5-44E7D2CF351A}" type="pres">
      <dgm:prSet presAssocID="{EC2D6801-B98B-4B30-A284-A2131D9AE465}" presName="linearFlow" presStyleCnt="0">
        <dgm:presLayoutVars>
          <dgm:dir/>
          <dgm:animLvl val="lvl"/>
          <dgm:resizeHandles val="exact"/>
        </dgm:presLayoutVars>
      </dgm:prSet>
      <dgm:spPr/>
      <dgm:t>
        <a:bodyPr/>
        <a:lstStyle/>
        <a:p>
          <a:endParaRPr lang="en-AU"/>
        </a:p>
      </dgm:t>
    </dgm:pt>
    <dgm:pt modelId="{25A4A9A6-86AA-4D49-BD30-C74E7B10C9CE}" type="pres">
      <dgm:prSet presAssocID="{1528C316-BBA9-401E-9165-23C40F54FAD6}" presName="composite" presStyleCnt="0"/>
      <dgm:spPr/>
    </dgm:pt>
    <dgm:pt modelId="{A346D47E-731C-4F50-B7A4-083F5DD3CA52}" type="pres">
      <dgm:prSet presAssocID="{1528C316-BBA9-401E-9165-23C40F54FAD6}" presName="parentText" presStyleLbl="alignNode1" presStyleIdx="0" presStyleCnt="6">
        <dgm:presLayoutVars>
          <dgm:chMax val="1"/>
          <dgm:bulletEnabled val="1"/>
        </dgm:presLayoutVars>
      </dgm:prSet>
      <dgm:spPr/>
      <dgm:t>
        <a:bodyPr/>
        <a:lstStyle/>
        <a:p>
          <a:endParaRPr lang="en-AU"/>
        </a:p>
      </dgm:t>
    </dgm:pt>
    <dgm:pt modelId="{5C7DFA53-AEF3-4AE3-B816-4B8E37B5F9B7}" type="pres">
      <dgm:prSet presAssocID="{1528C316-BBA9-401E-9165-23C40F54FAD6}" presName="descendantText" presStyleLbl="alignAcc1" presStyleIdx="0" presStyleCnt="6">
        <dgm:presLayoutVars>
          <dgm:bulletEnabled val="1"/>
        </dgm:presLayoutVars>
      </dgm:prSet>
      <dgm:spPr/>
      <dgm:t>
        <a:bodyPr/>
        <a:lstStyle/>
        <a:p>
          <a:endParaRPr lang="en-AU"/>
        </a:p>
      </dgm:t>
    </dgm:pt>
    <dgm:pt modelId="{58DDF1FE-6C10-4738-92E5-565819334197}" type="pres">
      <dgm:prSet presAssocID="{3D19482C-A8A4-4F36-8DE5-5A9DED18F7C4}" presName="sp" presStyleCnt="0"/>
      <dgm:spPr/>
    </dgm:pt>
    <dgm:pt modelId="{E668CD46-372F-434D-A6A5-9CCC0D8696DB}" type="pres">
      <dgm:prSet presAssocID="{1C175BDC-DAC4-4F65-8B2C-6EA387AC6AEB}" presName="composite" presStyleCnt="0"/>
      <dgm:spPr/>
    </dgm:pt>
    <dgm:pt modelId="{7A3D6F74-4F05-4BA1-930E-D974D797AA1D}" type="pres">
      <dgm:prSet presAssocID="{1C175BDC-DAC4-4F65-8B2C-6EA387AC6AEB}" presName="parentText" presStyleLbl="alignNode1" presStyleIdx="1" presStyleCnt="6">
        <dgm:presLayoutVars>
          <dgm:chMax val="1"/>
          <dgm:bulletEnabled val="1"/>
        </dgm:presLayoutVars>
      </dgm:prSet>
      <dgm:spPr/>
      <dgm:t>
        <a:bodyPr/>
        <a:lstStyle/>
        <a:p>
          <a:endParaRPr lang="en-AU"/>
        </a:p>
      </dgm:t>
    </dgm:pt>
    <dgm:pt modelId="{7C1C1B01-7864-411E-8BD5-C95263E4B255}" type="pres">
      <dgm:prSet presAssocID="{1C175BDC-DAC4-4F65-8B2C-6EA387AC6AEB}" presName="descendantText" presStyleLbl="alignAcc1" presStyleIdx="1" presStyleCnt="6">
        <dgm:presLayoutVars>
          <dgm:bulletEnabled val="1"/>
        </dgm:presLayoutVars>
      </dgm:prSet>
      <dgm:spPr/>
      <dgm:t>
        <a:bodyPr/>
        <a:lstStyle/>
        <a:p>
          <a:endParaRPr lang="en-AU"/>
        </a:p>
      </dgm:t>
    </dgm:pt>
    <dgm:pt modelId="{D2CDA9F8-D882-4A08-99F9-B16FD52450AC}" type="pres">
      <dgm:prSet presAssocID="{59E7F1A8-7F26-464B-94F6-6744E758BFCA}" presName="sp" presStyleCnt="0"/>
      <dgm:spPr/>
    </dgm:pt>
    <dgm:pt modelId="{0BE54E47-0109-42C5-826A-9818F32977ED}" type="pres">
      <dgm:prSet presAssocID="{FDC8ABB9-C4F6-45DF-8140-F765BC94E74C}" presName="composite" presStyleCnt="0"/>
      <dgm:spPr/>
    </dgm:pt>
    <dgm:pt modelId="{6623CB2D-4DCC-41EE-B3FC-5BA59BBBD6A8}" type="pres">
      <dgm:prSet presAssocID="{FDC8ABB9-C4F6-45DF-8140-F765BC94E74C}" presName="parentText" presStyleLbl="alignNode1" presStyleIdx="2" presStyleCnt="6">
        <dgm:presLayoutVars>
          <dgm:chMax val="1"/>
          <dgm:bulletEnabled val="1"/>
        </dgm:presLayoutVars>
      </dgm:prSet>
      <dgm:spPr/>
      <dgm:t>
        <a:bodyPr/>
        <a:lstStyle/>
        <a:p>
          <a:endParaRPr lang="en-AU"/>
        </a:p>
      </dgm:t>
    </dgm:pt>
    <dgm:pt modelId="{2C2F0D0D-E902-43BC-B082-4734459ECCBD}" type="pres">
      <dgm:prSet presAssocID="{FDC8ABB9-C4F6-45DF-8140-F765BC94E74C}" presName="descendantText" presStyleLbl="alignAcc1" presStyleIdx="2" presStyleCnt="6">
        <dgm:presLayoutVars>
          <dgm:bulletEnabled val="1"/>
        </dgm:presLayoutVars>
      </dgm:prSet>
      <dgm:spPr/>
      <dgm:t>
        <a:bodyPr/>
        <a:lstStyle/>
        <a:p>
          <a:endParaRPr lang="en-AU"/>
        </a:p>
      </dgm:t>
    </dgm:pt>
    <dgm:pt modelId="{3C8BDE15-B8B7-484B-B853-5580EDD8C417}" type="pres">
      <dgm:prSet presAssocID="{17EF66C3-A458-45EE-899D-3C0FC7F67C2E}" presName="sp" presStyleCnt="0"/>
      <dgm:spPr/>
    </dgm:pt>
    <dgm:pt modelId="{CD006EE1-E5B8-4596-9AAA-1F32B09B0CCB}" type="pres">
      <dgm:prSet presAssocID="{0F9B5D05-38BC-4C8B-9B81-16F53AFA5A8C}" presName="composite" presStyleCnt="0"/>
      <dgm:spPr/>
    </dgm:pt>
    <dgm:pt modelId="{D4F6B7AF-7C3F-4E78-87EF-9C6D381EF83F}" type="pres">
      <dgm:prSet presAssocID="{0F9B5D05-38BC-4C8B-9B81-16F53AFA5A8C}" presName="parentText" presStyleLbl="alignNode1" presStyleIdx="3" presStyleCnt="6">
        <dgm:presLayoutVars>
          <dgm:chMax val="1"/>
          <dgm:bulletEnabled val="1"/>
        </dgm:presLayoutVars>
      </dgm:prSet>
      <dgm:spPr/>
      <dgm:t>
        <a:bodyPr/>
        <a:lstStyle/>
        <a:p>
          <a:endParaRPr lang="en-AU"/>
        </a:p>
      </dgm:t>
    </dgm:pt>
    <dgm:pt modelId="{D10928FF-87E7-4970-9C2D-1E7CA3FC6CD7}" type="pres">
      <dgm:prSet presAssocID="{0F9B5D05-38BC-4C8B-9B81-16F53AFA5A8C}" presName="descendantText" presStyleLbl="alignAcc1" presStyleIdx="3" presStyleCnt="6">
        <dgm:presLayoutVars>
          <dgm:bulletEnabled val="1"/>
        </dgm:presLayoutVars>
      </dgm:prSet>
      <dgm:spPr/>
      <dgm:t>
        <a:bodyPr/>
        <a:lstStyle/>
        <a:p>
          <a:endParaRPr lang="en-AU"/>
        </a:p>
      </dgm:t>
    </dgm:pt>
    <dgm:pt modelId="{6AD6E43E-5B1B-4A13-8D45-5E972D709D10}" type="pres">
      <dgm:prSet presAssocID="{140A07BA-556E-405C-8DC8-7CEAA3B78442}" presName="sp" presStyleCnt="0"/>
      <dgm:spPr/>
    </dgm:pt>
    <dgm:pt modelId="{849EC9CF-4138-49B2-9D3B-E840073B6900}" type="pres">
      <dgm:prSet presAssocID="{B8E9DA9B-A758-4010-88F1-9FEEEF130747}" presName="composite" presStyleCnt="0"/>
      <dgm:spPr/>
    </dgm:pt>
    <dgm:pt modelId="{F9E7B033-501B-4202-8486-F353E1F87845}" type="pres">
      <dgm:prSet presAssocID="{B8E9DA9B-A758-4010-88F1-9FEEEF130747}" presName="parentText" presStyleLbl="alignNode1" presStyleIdx="4" presStyleCnt="6">
        <dgm:presLayoutVars>
          <dgm:chMax val="1"/>
          <dgm:bulletEnabled val="1"/>
        </dgm:presLayoutVars>
      </dgm:prSet>
      <dgm:spPr/>
      <dgm:t>
        <a:bodyPr/>
        <a:lstStyle/>
        <a:p>
          <a:endParaRPr lang="en-AU"/>
        </a:p>
      </dgm:t>
    </dgm:pt>
    <dgm:pt modelId="{6060D25E-A44A-481D-9EE4-9259E4352FE2}" type="pres">
      <dgm:prSet presAssocID="{B8E9DA9B-A758-4010-88F1-9FEEEF130747}" presName="descendantText" presStyleLbl="alignAcc1" presStyleIdx="4" presStyleCnt="6" custLinFactNeighborY="5286">
        <dgm:presLayoutVars>
          <dgm:bulletEnabled val="1"/>
        </dgm:presLayoutVars>
      </dgm:prSet>
      <dgm:spPr/>
      <dgm:t>
        <a:bodyPr/>
        <a:lstStyle/>
        <a:p>
          <a:endParaRPr lang="en-AU"/>
        </a:p>
      </dgm:t>
    </dgm:pt>
    <dgm:pt modelId="{35CA01F0-8FC0-45F0-B724-961FCA73DD01}" type="pres">
      <dgm:prSet presAssocID="{0E2D0B1C-905F-4CD2-B3EA-75BE313D7E6C}" presName="sp" presStyleCnt="0"/>
      <dgm:spPr/>
    </dgm:pt>
    <dgm:pt modelId="{F0203F3A-6F17-4419-BCAF-81CBFE7CB5A5}" type="pres">
      <dgm:prSet presAssocID="{0BA3F7A6-D403-4134-B38F-B14D44137C38}" presName="composite" presStyleCnt="0"/>
      <dgm:spPr/>
    </dgm:pt>
    <dgm:pt modelId="{08498FE6-A3BA-440F-9D0B-F6FFC9E7F9CA}" type="pres">
      <dgm:prSet presAssocID="{0BA3F7A6-D403-4134-B38F-B14D44137C38}" presName="parentText" presStyleLbl="alignNode1" presStyleIdx="5" presStyleCnt="6">
        <dgm:presLayoutVars>
          <dgm:chMax val="1"/>
          <dgm:bulletEnabled val="1"/>
        </dgm:presLayoutVars>
      </dgm:prSet>
      <dgm:spPr/>
      <dgm:t>
        <a:bodyPr/>
        <a:lstStyle/>
        <a:p>
          <a:endParaRPr lang="en-AU"/>
        </a:p>
      </dgm:t>
    </dgm:pt>
    <dgm:pt modelId="{1F7FD9FB-8142-41DB-8EB0-201A54418EEE}" type="pres">
      <dgm:prSet presAssocID="{0BA3F7A6-D403-4134-B38F-B14D44137C38}" presName="descendantText" presStyleLbl="alignAcc1" presStyleIdx="5" presStyleCnt="6">
        <dgm:presLayoutVars>
          <dgm:bulletEnabled val="1"/>
        </dgm:presLayoutVars>
      </dgm:prSet>
      <dgm:spPr/>
      <dgm:t>
        <a:bodyPr/>
        <a:lstStyle/>
        <a:p>
          <a:endParaRPr lang="en-AU"/>
        </a:p>
      </dgm:t>
    </dgm:pt>
  </dgm:ptLst>
  <dgm:cxnLst>
    <dgm:cxn modelId="{FEC21E3A-CE36-4D00-B45F-C12654139099}" type="presOf" srcId="{BD716E6A-ECDC-427F-A70E-45248999245F}" destId="{6060D25E-A44A-481D-9EE4-9259E4352FE2}" srcOrd="0" destOrd="0" presId="urn:microsoft.com/office/officeart/2005/8/layout/chevron2"/>
    <dgm:cxn modelId="{FCB2643D-A058-45BC-94AD-3DBE5EFCC902}" srcId="{FDC8ABB9-C4F6-45DF-8140-F765BC94E74C}" destId="{90AC5611-B15B-4030-B81A-15BEF7893C0B}" srcOrd="0" destOrd="0" parTransId="{F49F5235-D800-4FDF-A4A8-2365BF751084}" sibTransId="{02379608-BFEC-4170-96A8-20738A06D9BE}"/>
    <dgm:cxn modelId="{6401132B-C654-412E-9FA1-B27273EA6EB8}" type="presOf" srcId="{0F9B5D05-38BC-4C8B-9B81-16F53AFA5A8C}" destId="{D4F6B7AF-7C3F-4E78-87EF-9C6D381EF83F}" srcOrd="0" destOrd="0" presId="urn:microsoft.com/office/officeart/2005/8/layout/chevron2"/>
    <dgm:cxn modelId="{D48191A4-9265-41DF-9162-F91E1670E880}" type="presOf" srcId="{B8E9DA9B-A758-4010-88F1-9FEEEF130747}" destId="{F9E7B033-501B-4202-8486-F353E1F87845}" srcOrd="0" destOrd="0" presId="urn:microsoft.com/office/officeart/2005/8/layout/chevron2"/>
    <dgm:cxn modelId="{9CB87C49-2A97-49A8-A236-00F3F1EF90CC}" type="presOf" srcId="{FDC8ABB9-C4F6-45DF-8140-F765BC94E74C}" destId="{6623CB2D-4DCC-41EE-B3FC-5BA59BBBD6A8}" srcOrd="0" destOrd="0" presId="urn:microsoft.com/office/officeart/2005/8/layout/chevron2"/>
    <dgm:cxn modelId="{2684D1B3-FCD4-4380-8C41-EA8780346CB8}" type="presOf" srcId="{A7A76A00-883F-4041-9907-F5D386F48E26}" destId="{1F7FD9FB-8142-41DB-8EB0-201A54418EEE}" srcOrd="0" destOrd="0" presId="urn:microsoft.com/office/officeart/2005/8/layout/chevron2"/>
    <dgm:cxn modelId="{D57E72B8-16CE-4348-8D09-FE799945EB6F}" type="presOf" srcId="{497F5223-8284-4054-90B7-1A91796D3951}" destId="{7C1C1B01-7864-411E-8BD5-C95263E4B255}" srcOrd="0" destOrd="0" presId="urn:microsoft.com/office/officeart/2005/8/layout/chevron2"/>
    <dgm:cxn modelId="{F58058CB-50E2-4CEB-AD78-3F80382451E1}" srcId="{0BA3F7A6-D403-4134-B38F-B14D44137C38}" destId="{A7A76A00-883F-4041-9907-F5D386F48E26}" srcOrd="0" destOrd="0" parTransId="{A0AF625D-176F-49D8-82AE-C5744DC97A35}" sibTransId="{FF3B0316-A12D-4A59-835A-9C08C765874B}"/>
    <dgm:cxn modelId="{0FADE500-1EC7-47BF-9CB7-8771EE5CA60F}" srcId="{EC2D6801-B98B-4B30-A284-A2131D9AE465}" destId="{0BA3F7A6-D403-4134-B38F-B14D44137C38}" srcOrd="5" destOrd="0" parTransId="{E0479E1D-57A5-47C1-970B-F82800FE6DA8}" sibTransId="{C64EF6AF-E844-46DC-A169-021B9030F07A}"/>
    <dgm:cxn modelId="{4F358A1B-C7F6-40A9-947E-B32D315FEE06}" srcId="{0F9B5D05-38BC-4C8B-9B81-16F53AFA5A8C}" destId="{4E1AF664-4D98-4456-9FDB-18B868C4F24E}" srcOrd="0" destOrd="0" parTransId="{4B61A651-B679-4FB8-87FE-D2E95643BA5A}" sibTransId="{452F615D-8540-40D9-AFD3-5F3CF171A6E2}"/>
    <dgm:cxn modelId="{2A5BAE23-B126-4744-BB72-6C2479DA2145}" srcId="{EC2D6801-B98B-4B30-A284-A2131D9AE465}" destId="{0F9B5D05-38BC-4C8B-9B81-16F53AFA5A8C}" srcOrd="3" destOrd="0" parTransId="{83642F6A-0F5E-4268-9814-90D533A17963}" sibTransId="{140A07BA-556E-405C-8DC8-7CEAA3B78442}"/>
    <dgm:cxn modelId="{A29F1FA9-E0D2-4088-8504-8034AAF3E9F8}" type="presOf" srcId="{851988C5-5539-4A35-AFCA-EE9B378EFC58}" destId="{5C7DFA53-AEF3-4AE3-B816-4B8E37B5F9B7}" srcOrd="0" destOrd="0" presId="urn:microsoft.com/office/officeart/2005/8/layout/chevron2"/>
    <dgm:cxn modelId="{21845634-DCED-46DF-8D0A-034BD69C1665}" type="presOf" srcId="{EC2D6801-B98B-4B30-A284-A2131D9AE465}" destId="{9D9C260F-DBDD-4F42-86F5-44E7D2CF351A}" srcOrd="0" destOrd="0" presId="urn:microsoft.com/office/officeart/2005/8/layout/chevron2"/>
    <dgm:cxn modelId="{A0A51659-7CF3-47F5-B8AD-108EF4A21DE6}" srcId="{EC2D6801-B98B-4B30-A284-A2131D9AE465}" destId="{B8E9DA9B-A758-4010-88F1-9FEEEF130747}" srcOrd="4" destOrd="0" parTransId="{11B46356-3ED1-4C6F-A012-D9005ECA17FB}" sibTransId="{0E2D0B1C-905F-4CD2-B3EA-75BE313D7E6C}"/>
    <dgm:cxn modelId="{0C537752-5751-4649-88F0-3EB43D9BFEE3}" srcId="{1C175BDC-DAC4-4F65-8B2C-6EA387AC6AEB}" destId="{497F5223-8284-4054-90B7-1A91796D3951}" srcOrd="0" destOrd="0" parTransId="{E866D776-5B99-4507-A622-8F628137C6BF}" sibTransId="{07399467-634D-4DD1-9B5E-2BBD3E442624}"/>
    <dgm:cxn modelId="{4F0C08D7-CA40-4B49-AF45-DA4CF4843AF0}" type="presOf" srcId="{90AC5611-B15B-4030-B81A-15BEF7893C0B}" destId="{2C2F0D0D-E902-43BC-B082-4734459ECCBD}" srcOrd="0" destOrd="0" presId="urn:microsoft.com/office/officeart/2005/8/layout/chevron2"/>
    <dgm:cxn modelId="{1DD59FCC-1888-4D4A-81DE-DC2FBEA41960}" srcId="{EC2D6801-B98B-4B30-A284-A2131D9AE465}" destId="{FDC8ABB9-C4F6-45DF-8140-F765BC94E74C}" srcOrd="2" destOrd="0" parTransId="{3C80DD75-5920-4A11-A080-A9059761C63A}" sibTransId="{17EF66C3-A458-45EE-899D-3C0FC7F67C2E}"/>
    <dgm:cxn modelId="{9757D8B2-A034-490A-A90B-8C7576AA4E02}" type="presOf" srcId="{1C175BDC-DAC4-4F65-8B2C-6EA387AC6AEB}" destId="{7A3D6F74-4F05-4BA1-930E-D974D797AA1D}" srcOrd="0" destOrd="0" presId="urn:microsoft.com/office/officeart/2005/8/layout/chevron2"/>
    <dgm:cxn modelId="{33779192-7186-4329-B27B-BC6AB2B54606}" srcId="{1528C316-BBA9-401E-9165-23C40F54FAD6}" destId="{851988C5-5539-4A35-AFCA-EE9B378EFC58}" srcOrd="0" destOrd="0" parTransId="{94DC7A8D-30CF-4DF4-B9AD-D588DAD172C0}" sibTransId="{C88B3FCA-882A-45F5-8EF4-346F7286DEBA}"/>
    <dgm:cxn modelId="{F5322F18-959B-433F-A20A-034E88928634}" srcId="{EC2D6801-B98B-4B30-A284-A2131D9AE465}" destId="{1528C316-BBA9-401E-9165-23C40F54FAD6}" srcOrd="0" destOrd="0" parTransId="{10856AB5-8133-4CD5-A6A5-EA91EADCC880}" sibTransId="{3D19482C-A8A4-4F36-8DE5-5A9DED18F7C4}"/>
    <dgm:cxn modelId="{19C1E68E-449A-4663-8B96-D3D1F3CBA7A0}" srcId="{EC2D6801-B98B-4B30-A284-A2131D9AE465}" destId="{1C175BDC-DAC4-4F65-8B2C-6EA387AC6AEB}" srcOrd="1" destOrd="0" parTransId="{C78022EB-ACEE-4FEF-9965-0297C2B73531}" sibTransId="{59E7F1A8-7F26-464B-94F6-6744E758BFCA}"/>
    <dgm:cxn modelId="{CC152D02-E09A-471E-815C-2D23113A15B6}" srcId="{B8E9DA9B-A758-4010-88F1-9FEEEF130747}" destId="{BD716E6A-ECDC-427F-A70E-45248999245F}" srcOrd="0" destOrd="0" parTransId="{8885C49F-AE32-4C6F-BEE0-EFD01B4A7282}" sibTransId="{E3493C13-4CEE-436A-B856-57EEA0F852E4}"/>
    <dgm:cxn modelId="{6201CCD7-78CA-4F43-8399-9E590CC1148E}" type="presOf" srcId="{1528C316-BBA9-401E-9165-23C40F54FAD6}" destId="{A346D47E-731C-4F50-B7A4-083F5DD3CA52}" srcOrd="0" destOrd="0" presId="urn:microsoft.com/office/officeart/2005/8/layout/chevron2"/>
    <dgm:cxn modelId="{CFB235C7-A98E-4275-B14C-8DAE6D55247E}" type="presOf" srcId="{0BA3F7A6-D403-4134-B38F-B14D44137C38}" destId="{08498FE6-A3BA-440F-9D0B-F6FFC9E7F9CA}" srcOrd="0" destOrd="0" presId="urn:microsoft.com/office/officeart/2005/8/layout/chevron2"/>
    <dgm:cxn modelId="{7A367A06-C103-45D4-8E6C-81F2F1955AF1}" type="presOf" srcId="{4E1AF664-4D98-4456-9FDB-18B868C4F24E}" destId="{D10928FF-87E7-4970-9C2D-1E7CA3FC6CD7}" srcOrd="0" destOrd="0" presId="urn:microsoft.com/office/officeart/2005/8/layout/chevron2"/>
    <dgm:cxn modelId="{240BF6E6-09A3-427A-8DF8-326DDEDC168A}" type="presParOf" srcId="{9D9C260F-DBDD-4F42-86F5-44E7D2CF351A}" destId="{25A4A9A6-86AA-4D49-BD30-C74E7B10C9CE}" srcOrd="0" destOrd="0" presId="urn:microsoft.com/office/officeart/2005/8/layout/chevron2"/>
    <dgm:cxn modelId="{8FB4DA9C-5CF2-44BB-B9BC-87EBDDCD6CA2}" type="presParOf" srcId="{25A4A9A6-86AA-4D49-BD30-C74E7B10C9CE}" destId="{A346D47E-731C-4F50-B7A4-083F5DD3CA52}" srcOrd="0" destOrd="0" presId="urn:microsoft.com/office/officeart/2005/8/layout/chevron2"/>
    <dgm:cxn modelId="{4DE85279-F2A7-465A-B1D6-723D06818CAD}" type="presParOf" srcId="{25A4A9A6-86AA-4D49-BD30-C74E7B10C9CE}" destId="{5C7DFA53-AEF3-4AE3-B816-4B8E37B5F9B7}" srcOrd="1" destOrd="0" presId="urn:microsoft.com/office/officeart/2005/8/layout/chevron2"/>
    <dgm:cxn modelId="{B5D4BBD6-B4B6-43C7-9FB0-A43EA1B22044}" type="presParOf" srcId="{9D9C260F-DBDD-4F42-86F5-44E7D2CF351A}" destId="{58DDF1FE-6C10-4738-92E5-565819334197}" srcOrd="1" destOrd="0" presId="urn:microsoft.com/office/officeart/2005/8/layout/chevron2"/>
    <dgm:cxn modelId="{0FA8C13E-AD9F-44E4-9743-D13D57379CAF}" type="presParOf" srcId="{9D9C260F-DBDD-4F42-86F5-44E7D2CF351A}" destId="{E668CD46-372F-434D-A6A5-9CCC0D8696DB}" srcOrd="2" destOrd="0" presId="urn:microsoft.com/office/officeart/2005/8/layout/chevron2"/>
    <dgm:cxn modelId="{EEAD3DB5-19BC-4988-A533-AFA75B25E660}" type="presParOf" srcId="{E668CD46-372F-434D-A6A5-9CCC0D8696DB}" destId="{7A3D6F74-4F05-4BA1-930E-D974D797AA1D}" srcOrd="0" destOrd="0" presId="urn:microsoft.com/office/officeart/2005/8/layout/chevron2"/>
    <dgm:cxn modelId="{D80877C3-8CD9-4891-B849-0D7E1A4AC76A}" type="presParOf" srcId="{E668CD46-372F-434D-A6A5-9CCC0D8696DB}" destId="{7C1C1B01-7864-411E-8BD5-C95263E4B255}" srcOrd="1" destOrd="0" presId="urn:microsoft.com/office/officeart/2005/8/layout/chevron2"/>
    <dgm:cxn modelId="{BF1A5219-9224-4E3A-AA10-9A17215A08DE}" type="presParOf" srcId="{9D9C260F-DBDD-4F42-86F5-44E7D2CF351A}" destId="{D2CDA9F8-D882-4A08-99F9-B16FD52450AC}" srcOrd="3" destOrd="0" presId="urn:microsoft.com/office/officeart/2005/8/layout/chevron2"/>
    <dgm:cxn modelId="{BC2F7D9F-094B-4F8D-B0B0-4CD671CCA6E6}" type="presParOf" srcId="{9D9C260F-DBDD-4F42-86F5-44E7D2CF351A}" destId="{0BE54E47-0109-42C5-826A-9818F32977ED}" srcOrd="4" destOrd="0" presId="urn:microsoft.com/office/officeart/2005/8/layout/chevron2"/>
    <dgm:cxn modelId="{38A800FF-B138-423E-97D5-B2F16D34B665}" type="presParOf" srcId="{0BE54E47-0109-42C5-826A-9818F32977ED}" destId="{6623CB2D-4DCC-41EE-B3FC-5BA59BBBD6A8}" srcOrd="0" destOrd="0" presId="urn:microsoft.com/office/officeart/2005/8/layout/chevron2"/>
    <dgm:cxn modelId="{CE482C16-2B16-400F-A774-52F98F60FB45}" type="presParOf" srcId="{0BE54E47-0109-42C5-826A-9818F32977ED}" destId="{2C2F0D0D-E902-43BC-B082-4734459ECCBD}" srcOrd="1" destOrd="0" presId="urn:microsoft.com/office/officeart/2005/8/layout/chevron2"/>
    <dgm:cxn modelId="{BA6511ED-2BCB-408B-85D1-5D755623B602}" type="presParOf" srcId="{9D9C260F-DBDD-4F42-86F5-44E7D2CF351A}" destId="{3C8BDE15-B8B7-484B-B853-5580EDD8C417}" srcOrd="5" destOrd="0" presId="urn:microsoft.com/office/officeart/2005/8/layout/chevron2"/>
    <dgm:cxn modelId="{F7198A58-CA45-4F0D-B34D-47E7573C4F62}" type="presParOf" srcId="{9D9C260F-DBDD-4F42-86F5-44E7D2CF351A}" destId="{CD006EE1-E5B8-4596-9AAA-1F32B09B0CCB}" srcOrd="6" destOrd="0" presId="urn:microsoft.com/office/officeart/2005/8/layout/chevron2"/>
    <dgm:cxn modelId="{98D4104F-4060-4AEC-B02E-E0918232CA23}" type="presParOf" srcId="{CD006EE1-E5B8-4596-9AAA-1F32B09B0CCB}" destId="{D4F6B7AF-7C3F-4E78-87EF-9C6D381EF83F}" srcOrd="0" destOrd="0" presId="urn:microsoft.com/office/officeart/2005/8/layout/chevron2"/>
    <dgm:cxn modelId="{AC620BAE-4AFE-4633-AB79-79A4CB96E3BC}" type="presParOf" srcId="{CD006EE1-E5B8-4596-9AAA-1F32B09B0CCB}" destId="{D10928FF-87E7-4970-9C2D-1E7CA3FC6CD7}" srcOrd="1" destOrd="0" presId="urn:microsoft.com/office/officeart/2005/8/layout/chevron2"/>
    <dgm:cxn modelId="{3427761D-2498-402D-8520-81058713B406}" type="presParOf" srcId="{9D9C260F-DBDD-4F42-86F5-44E7D2CF351A}" destId="{6AD6E43E-5B1B-4A13-8D45-5E972D709D10}" srcOrd="7" destOrd="0" presId="urn:microsoft.com/office/officeart/2005/8/layout/chevron2"/>
    <dgm:cxn modelId="{10181EFB-472A-4838-8E0F-56DE23218C47}" type="presParOf" srcId="{9D9C260F-DBDD-4F42-86F5-44E7D2CF351A}" destId="{849EC9CF-4138-49B2-9D3B-E840073B6900}" srcOrd="8" destOrd="0" presId="urn:microsoft.com/office/officeart/2005/8/layout/chevron2"/>
    <dgm:cxn modelId="{318AC9FB-03A0-4949-9B65-27CD39D4F8EC}" type="presParOf" srcId="{849EC9CF-4138-49B2-9D3B-E840073B6900}" destId="{F9E7B033-501B-4202-8486-F353E1F87845}" srcOrd="0" destOrd="0" presId="urn:microsoft.com/office/officeart/2005/8/layout/chevron2"/>
    <dgm:cxn modelId="{C4356204-2ACF-4707-A800-B640824EA12E}" type="presParOf" srcId="{849EC9CF-4138-49B2-9D3B-E840073B6900}" destId="{6060D25E-A44A-481D-9EE4-9259E4352FE2}" srcOrd="1" destOrd="0" presId="urn:microsoft.com/office/officeart/2005/8/layout/chevron2"/>
    <dgm:cxn modelId="{4569E8EB-E4DC-4822-937E-E4F3BB8199CA}" type="presParOf" srcId="{9D9C260F-DBDD-4F42-86F5-44E7D2CF351A}" destId="{35CA01F0-8FC0-45F0-B724-961FCA73DD01}" srcOrd="9" destOrd="0" presId="urn:microsoft.com/office/officeart/2005/8/layout/chevron2"/>
    <dgm:cxn modelId="{8749D362-7711-498A-82ED-3A6391DFEA63}" type="presParOf" srcId="{9D9C260F-DBDD-4F42-86F5-44E7D2CF351A}" destId="{F0203F3A-6F17-4419-BCAF-81CBFE7CB5A5}" srcOrd="10" destOrd="0" presId="urn:microsoft.com/office/officeart/2005/8/layout/chevron2"/>
    <dgm:cxn modelId="{CE04159E-A1CE-4084-BB21-8EBD72385706}" type="presParOf" srcId="{F0203F3A-6F17-4419-BCAF-81CBFE7CB5A5}" destId="{08498FE6-A3BA-440F-9D0B-F6FFC9E7F9CA}" srcOrd="0" destOrd="0" presId="urn:microsoft.com/office/officeart/2005/8/layout/chevron2"/>
    <dgm:cxn modelId="{216547C7-B39C-4267-8EB0-15B26D65691A}" type="presParOf" srcId="{F0203F3A-6F17-4419-BCAF-81CBFE7CB5A5}" destId="{1F7FD9FB-8142-41DB-8EB0-201A54418EEE}" srcOrd="1" destOrd="0" presId="urn:microsoft.com/office/officeart/2005/8/layout/chevron2"/>
  </dgm:cxnLst>
  <dgm:bg/>
  <dgm:whole/>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0546DF-73D1-4F7F-B95F-F19CEF2AAF4F}">
      <dsp:nvSpPr>
        <dsp:cNvPr id="0" name=""/>
        <dsp:cNvSpPr/>
      </dsp:nvSpPr>
      <dsp:spPr>
        <a:xfrm>
          <a:off x="1855485" y="665"/>
          <a:ext cx="788773" cy="512702"/>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en-AU" sz="1900" kern="1200"/>
        </a:p>
      </dsp:txBody>
      <dsp:txXfrm>
        <a:off x="1855485" y="665"/>
        <a:ext cx="788773" cy="512702"/>
      </dsp:txXfrm>
    </dsp:sp>
    <dsp:sp modelId="{B0A417D4-62C6-4BC7-BD05-87249015A6E6}">
      <dsp:nvSpPr>
        <dsp:cNvPr id="0" name=""/>
        <dsp:cNvSpPr/>
      </dsp:nvSpPr>
      <dsp:spPr>
        <a:xfrm>
          <a:off x="1226013" y="257016"/>
          <a:ext cx="2047717" cy="2047717"/>
        </a:xfrm>
        <a:custGeom>
          <a:avLst/>
          <a:gdLst/>
          <a:ahLst/>
          <a:cxnLst/>
          <a:rect l="0" t="0" r="0" b="0"/>
          <a:pathLst>
            <a:path>
              <a:moveTo>
                <a:pt x="1523800" y="130357"/>
              </a:moveTo>
              <a:arcTo wR="1023858" hR="1023858" stAng="17953702" swAng="121111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F8F64CC-A20A-42E1-866E-B183A739C540}">
      <dsp:nvSpPr>
        <dsp:cNvPr id="0" name=""/>
        <dsp:cNvSpPr/>
      </dsp:nvSpPr>
      <dsp:spPr>
        <a:xfrm>
          <a:off x="2829232" y="708134"/>
          <a:ext cx="788773" cy="512702"/>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en-AU" sz="1900" kern="1200"/>
        </a:p>
      </dsp:txBody>
      <dsp:txXfrm>
        <a:off x="2829232" y="708134"/>
        <a:ext cx="788773" cy="512702"/>
      </dsp:txXfrm>
    </dsp:sp>
    <dsp:sp modelId="{5D3323FE-5378-4355-B3D8-E2EA03215E89}">
      <dsp:nvSpPr>
        <dsp:cNvPr id="0" name=""/>
        <dsp:cNvSpPr/>
      </dsp:nvSpPr>
      <dsp:spPr>
        <a:xfrm>
          <a:off x="1226013" y="257016"/>
          <a:ext cx="2047717" cy="2047717"/>
        </a:xfrm>
        <a:custGeom>
          <a:avLst/>
          <a:gdLst/>
          <a:ahLst/>
          <a:cxnLst/>
          <a:rect l="0" t="0" r="0" b="0"/>
          <a:pathLst>
            <a:path>
              <a:moveTo>
                <a:pt x="2045258" y="1094774"/>
              </a:moveTo>
              <a:arcTo wR="1023858" hR="1023858" stAng="21838302" swAng="135939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88352C7-76D4-4B68-B74E-5F510ADACB6F}">
      <dsp:nvSpPr>
        <dsp:cNvPr id="0" name=""/>
        <dsp:cNvSpPr/>
      </dsp:nvSpPr>
      <dsp:spPr>
        <a:xfrm>
          <a:off x="2457294" y="1852842"/>
          <a:ext cx="788773" cy="512702"/>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en-AU" sz="1900" kern="1200"/>
        </a:p>
      </dsp:txBody>
      <dsp:txXfrm>
        <a:off x="2457294" y="1852842"/>
        <a:ext cx="788773" cy="512702"/>
      </dsp:txXfrm>
    </dsp:sp>
    <dsp:sp modelId="{C431E1B9-054E-45CD-8720-F3F6D8EFD369}">
      <dsp:nvSpPr>
        <dsp:cNvPr id="0" name=""/>
        <dsp:cNvSpPr/>
      </dsp:nvSpPr>
      <dsp:spPr>
        <a:xfrm>
          <a:off x="1156845" y="273853"/>
          <a:ext cx="2047717" cy="2047717"/>
        </a:xfrm>
        <a:custGeom>
          <a:avLst/>
          <a:gdLst/>
          <a:ahLst/>
          <a:cxnLst/>
          <a:rect l="0" t="0" r="0" b="0"/>
          <a:pathLst>
            <a:path>
              <a:moveTo>
                <a:pt x="1219549" y="2028841"/>
              </a:moveTo>
              <a:arcTo wR="1023858" hR="1023858" stAng="4738872" swAng="84751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9FC9196-BB17-46B5-994A-23AEE9D9FBF3}">
      <dsp:nvSpPr>
        <dsp:cNvPr id="0" name=""/>
        <dsp:cNvSpPr/>
      </dsp:nvSpPr>
      <dsp:spPr>
        <a:xfrm>
          <a:off x="1253677" y="1887349"/>
          <a:ext cx="788773" cy="512702"/>
        </a:xfrm>
        <a:prstGeom prst="round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en-AU" sz="1900" kern="1200"/>
        </a:p>
      </dsp:txBody>
      <dsp:txXfrm>
        <a:off x="1253677" y="1887349"/>
        <a:ext cx="788773" cy="512702"/>
      </dsp:txXfrm>
    </dsp:sp>
    <dsp:sp modelId="{6FAC6FCE-7B2E-4763-8B40-20BCA6857434}">
      <dsp:nvSpPr>
        <dsp:cNvPr id="0" name=""/>
        <dsp:cNvSpPr/>
      </dsp:nvSpPr>
      <dsp:spPr>
        <a:xfrm>
          <a:off x="1222408" y="301671"/>
          <a:ext cx="2047717" cy="2047717"/>
        </a:xfrm>
        <a:custGeom>
          <a:avLst/>
          <a:gdLst/>
          <a:ahLst/>
          <a:cxnLst/>
          <a:rect l="0" t="0" r="0" b="0"/>
          <a:pathLst>
            <a:path>
              <a:moveTo>
                <a:pt x="100520" y="1466276"/>
              </a:moveTo>
              <a:arcTo wR="1023858" hR="1023858" stAng="9263913" swAng="142752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A8712FD-69A0-4894-B444-92159F243E37}">
      <dsp:nvSpPr>
        <dsp:cNvPr id="0" name=""/>
        <dsp:cNvSpPr/>
      </dsp:nvSpPr>
      <dsp:spPr>
        <a:xfrm>
          <a:off x="881737" y="708134"/>
          <a:ext cx="788773" cy="512702"/>
        </a:xfrm>
        <a:prstGeom prst="roundRect">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en-AU" sz="1900" kern="1200"/>
        </a:p>
      </dsp:txBody>
      <dsp:txXfrm>
        <a:off x="881737" y="708134"/>
        <a:ext cx="788773" cy="512702"/>
      </dsp:txXfrm>
    </dsp:sp>
    <dsp:sp modelId="{0737EBFE-6C82-4A60-890F-65B8A4808919}">
      <dsp:nvSpPr>
        <dsp:cNvPr id="0" name=""/>
        <dsp:cNvSpPr/>
      </dsp:nvSpPr>
      <dsp:spPr>
        <a:xfrm>
          <a:off x="1226013" y="257016"/>
          <a:ext cx="2047717" cy="2047717"/>
        </a:xfrm>
        <a:custGeom>
          <a:avLst/>
          <a:gdLst/>
          <a:ahLst/>
          <a:cxnLst/>
          <a:rect l="0" t="0" r="0" b="0"/>
          <a:pathLst>
            <a:path>
              <a:moveTo>
                <a:pt x="246313" y="357742"/>
              </a:moveTo>
              <a:arcTo wR="1023858" hR="1023858" stAng="13235183" swAng="121111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1638"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6513" y="0"/>
            <a:ext cx="2941637" cy="496888"/>
          </a:xfrm>
          <a:prstGeom prst="rect">
            <a:avLst/>
          </a:prstGeom>
        </p:spPr>
        <p:txBody>
          <a:bodyPr vert="horz" lIns="91440" tIns="45720" rIns="91440" bIns="45720" rtlCol="0"/>
          <a:lstStyle>
            <a:lvl1pPr algn="r">
              <a:defRPr sz="1200"/>
            </a:lvl1pPr>
          </a:lstStyle>
          <a:p>
            <a:fld id="{6BFC2D59-DDD3-4EDD-B87E-A9DDDE478F92}" type="datetimeFigureOut">
              <a:rPr lang="en-US" smtClean="0"/>
              <a:pPr/>
              <a:t>4/2/2012</a:t>
            </a:fld>
            <a:endParaRPr lang="en-US"/>
          </a:p>
        </p:txBody>
      </p:sp>
      <p:sp>
        <p:nvSpPr>
          <p:cNvPr id="4" name="Footer Placeholder 3"/>
          <p:cNvSpPr>
            <a:spLocks noGrp="1"/>
          </p:cNvSpPr>
          <p:nvPr>
            <p:ph type="ftr" sz="quarter" idx="2"/>
          </p:nvPr>
        </p:nvSpPr>
        <p:spPr>
          <a:xfrm>
            <a:off x="0" y="9431338"/>
            <a:ext cx="2941638"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6513" y="9431338"/>
            <a:ext cx="2941637" cy="496887"/>
          </a:xfrm>
          <a:prstGeom prst="rect">
            <a:avLst/>
          </a:prstGeom>
        </p:spPr>
        <p:txBody>
          <a:bodyPr vert="horz" lIns="91440" tIns="45720" rIns="91440" bIns="45720" rtlCol="0" anchor="b"/>
          <a:lstStyle>
            <a:lvl1pPr algn="r">
              <a:defRPr sz="1200"/>
            </a:lvl1pPr>
          </a:lstStyle>
          <a:p>
            <a:fld id="{BBA3B60D-F9D6-4879-83B3-AB91976D890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2220" cy="496490"/>
          </a:xfrm>
          <a:prstGeom prst="rect">
            <a:avLst/>
          </a:prstGeom>
        </p:spPr>
        <p:txBody>
          <a:bodyPr vert="horz" lIns="92135" tIns="46067" rIns="92135" bIns="46067" rtlCol="0"/>
          <a:lstStyle>
            <a:lvl1pPr algn="l">
              <a:defRPr sz="1200"/>
            </a:lvl1pPr>
          </a:lstStyle>
          <a:p>
            <a:endParaRPr lang="en-AU"/>
          </a:p>
        </p:txBody>
      </p:sp>
      <p:sp>
        <p:nvSpPr>
          <p:cNvPr id="3" name="Date Placeholder 2"/>
          <p:cNvSpPr>
            <a:spLocks noGrp="1"/>
          </p:cNvSpPr>
          <p:nvPr>
            <p:ph type="dt" idx="1"/>
          </p:nvPr>
        </p:nvSpPr>
        <p:spPr>
          <a:xfrm>
            <a:off x="3845947" y="1"/>
            <a:ext cx="2942220" cy="496490"/>
          </a:xfrm>
          <a:prstGeom prst="rect">
            <a:avLst/>
          </a:prstGeom>
        </p:spPr>
        <p:txBody>
          <a:bodyPr vert="horz" lIns="92135" tIns="46067" rIns="92135" bIns="46067" rtlCol="0"/>
          <a:lstStyle>
            <a:lvl1pPr algn="r">
              <a:defRPr sz="1200"/>
            </a:lvl1pPr>
          </a:lstStyle>
          <a:p>
            <a:fld id="{3DFEE756-A0B6-4DAB-A685-701B2B296967}" type="datetimeFigureOut">
              <a:rPr lang="en-US" smtClean="0"/>
              <a:pPr/>
              <a:t>4/2/2012</a:t>
            </a:fld>
            <a:endParaRPr lang="en-AU"/>
          </a:p>
        </p:txBody>
      </p:sp>
      <p:sp>
        <p:nvSpPr>
          <p:cNvPr id="4" name="Slide Image Placeholder 3"/>
          <p:cNvSpPr>
            <a:spLocks noGrp="1" noRot="1" noChangeAspect="1"/>
          </p:cNvSpPr>
          <p:nvPr>
            <p:ph type="sldImg" idx="2"/>
          </p:nvPr>
        </p:nvSpPr>
        <p:spPr>
          <a:xfrm>
            <a:off x="912813" y="744538"/>
            <a:ext cx="4964112" cy="3724275"/>
          </a:xfrm>
          <a:prstGeom prst="rect">
            <a:avLst/>
          </a:prstGeom>
          <a:noFill/>
          <a:ln w="12700">
            <a:solidFill>
              <a:prstClr val="black"/>
            </a:solidFill>
          </a:ln>
        </p:spPr>
        <p:txBody>
          <a:bodyPr vert="horz" lIns="92135" tIns="46067" rIns="92135" bIns="46067" rtlCol="0" anchor="ctr"/>
          <a:lstStyle/>
          <a:p>
            <a:endParaRPr lang="en-AU"/>
          </a:p>
        </p:txBody>
      </p:sp>
      <p:sp>
        <p:nvSpPr>
          <p:cNvPr id="5" name="Notes Placeholder 4"/>
          <p:cNvSpPr>
            <a:spLocks noGrp="1"/>
          </p:cNvSpPr>
          <p:nvPr>
            <p:ph type="body" sz="quarter" idx="3"/>
          </p:nvPr>
        </p:nvSpPr>
        <p:spPr>
          <a:xfrm>
            <a:off x="678975" y="4716662"/>
            <a:ext cx="5431790" cy="4468416"/>
          </a:xfrm>
          <a:prstGeom prst="rect">
            <a:avLst/>
          </a:prstGeom>
        </p:spPr>
        <p:txBody>
          <a:bodyPr vert="horz" lIns="92135" tIns="46067" rIns="92135" bIns="4606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1" y="9431600"/>
            <a:ext cx="2942220" cy="496490"/>
          </a:xfrm>
          <a:prstGeom prst="rect">
            <a:avLst/>
          </a:prstGeom>
        </p:spPr>
        <p:txBody>
          <a:bodyPr vert="horz" lIns="92135" tIns="46067" rIns="92135" bIns="46067" rtlCol="0" anchor="b"/>
          <a:lstStyle>
            <a:lvl1pPr algn="l">
              <a:defRPr sz="1200"/>
            </a:lvl1pPr>
          </a:lstStyle>
          <a:p>
            <a:endParaRPr lang="en-AU"/>
          </a:p>
        </p:txBody>
      </p:sp>
      <p:sp>
        <p:nvSpPr>
          <p:cNvPr id="7" name="Slide Number Placeholder 6"/>
          <p:cNvSpPr>
            <a:spLocks noGrp="1"/>
          </p:cNvSpPr>
          <p:nvPr>
            <p:ph type="sldNum" sz="quarter" idx="5"/>
          </p:nvPr>
        </p:nvSpPr>
        <p:spPr>
          <a:xfrm>
            <a:off x="3845947" y="9431600"/>
            <a:ext cx="2942220" cy="496490"/>
          </a:xfrm>
          <a:prstGeom prst="rect">
            <a:avLst/>
          </a:prstGeom>
        </p:spPr>
        <p:txBody>
          <a:bodyPr vert="horz" lIns="92135" tIns="46067" rIns="92135" bIns="46067" rtlCol="0" anchor="b"/>
          <a:lstStyle>
            <a:lvl1pPr algn="r">
              <a:defRPr sz="1200"/>
            </a:lvl1pPr>
          </a:lstStyle>
          <a:p>
            <a:fld id="{E00A2C2C-35EB-466D-8C60-521111DA5D5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13</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14</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15</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16</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17</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18</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19</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20</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21</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22</a:t>
            </a:fld>
            <a:endParaRPr lang="en-A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23</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24</a:t>
            </a:fld>
            <a:endParaRPr lang="en-A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25</a:t>
            </a:fld>
            <a:endParaRPr lang="en-A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26</a:t>
            </a:fld>
            <a:endParaRPr lang="en-A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27</a:t>
            </a:fld>
            <a:endParaRPr lang="en-A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28</a:t>
            </a:fld>
            <a:endParaRPr lang="en-A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29</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a:t>
            </a:fld>
            <a:endParaRPr lang="en-A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30</a:t>
            </a:fld>
            <a:endParaRPr lang="en-A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31</a:t>
            </a:fld>
            <a:endParaRPr lang="en-A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32</a:t>
            </a:fld>
            <a:endParaRPr lang="en-A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33</a:t>
            </a:fld>
            <a:endParaRPr lang="en-A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34</a:t>
            </a:fld>
            <a:endParaRPr lang="en-A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35</a:t>
            </a:fld>
            <a:endParaRPr lang="en-A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36</a:t>
            </a:fld>
            <a:endParaRPr lang="en-A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37</a:t>
            </a:fld>
            <a:endParaRPr lang="en-A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38</a:t>
            </a:fld>
            <a:endParaRPr lang="en-A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39</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a:t>
            </a:fld>
            <a:endParaRPr lang="en-AU"/>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40</a:t>
            </a:fld>
            <a:endParaRPr lang="en-A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41</a:t>
            </a:fld>
            <a:endParaRPr lang="en-A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42</a:t>
            </a:fld>
            <a:endParaRPr lang="en-AU"/>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43</a:t>
            </a:fld>
            <a:endParaRPr lang="en-AU"/>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44</a:t>
            </a:fld>
            <a:endParaRPr lang="en-AU"/>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45</a:t>
            </a:fld>
            <a:endParaRPr lang="en-AU"/>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46</a:t>
            </a:fld>
            <a:endParaRPr lang="en-AU"/>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47</a:t>
            </a:fld>
            <a:endParaRPr lang="en-AU"/>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48</a:t>
            </a:fld>
            <a:endParaRPr lang="en-AU"/>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49</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a:t>
            </a:fld>
            <a:endParaRPr lang="en-AU"/>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50</a:t>
            </a:fld>
            <a:endParaRPr lang="en-AU"/>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51</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00A2C2C-35EB-466D-8C60-521111DA5D50}"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FC14BCA-A40E-4B46-8081-BF09E7A583F9}"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EB0499B-09D3-4978-8F35-C80E01FBE093}" type="datetimeFigureOut">
              <a:rPr lang="en-US" smtClean="0"/>
              <a:pPr/>
              <a:t>4/2/2012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AFC14BCA-A40E-4B46-8081-BF09E7A583F9}"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EB0499B-09D3-4978-8F35-C80E01FBE093}" type="datetimeFigureOut">
              <a:rPr lang="en-US" smtClean="0"/>
              <a:pPr/>
              <a:t>4/2/2012</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FC14BCA-A40E-4B46-8081-BF09E7A583F9}"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7.jpeg"/><Relationship Id="rId5" Type="http://schemas.openxmlformats.org/officeDocument/2006/relationships/image" Target="../media/image5.gif"/><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19.gif"/><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0.jpeg"/><Relationship Id="rId5" Type="http://schemas.openxmlformats.org/officeDocument/2006/relationships/image" Target="../media/image5.gif"/><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21.jpeg"/><Relationship Id="rId5" Type="http://schemas.openxmlformats.org/officeDocument/2006/relationships/image" Target="../media/image5.gif"/><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8.xml"/><Relationship Id="rId5" Type="http://schemas.openxmlformats.org/officeDocument/2006/relationships/image" Target="../media/image22.jpe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image" Target="../media/image24.jpe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25.jpeg"/><Relationship Id="rId5" Type="http://schemas.openxmlformats.org/officeDocument/2006/relationships/image" Target="../media/image5.gif"/><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jpe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jpeg"/><Relationship Id="rId9" Type="http://schemas.microsoft.com/office/2007/relationships/diagramDrawing" Target="../diagrams/drawing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8.xml"/><Relationship Id="rId5" Type="http://schemas.openxmlformats.org/officeDocument/2006/relationships/image" Target="../media/image26.jpe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27.jpeg"/><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29.jpeg"/><Relationship Id="rId5" Type="http://schemas.openxmlformats.org/officeDocument/2006/relationships/image" Target="../media/image5.gif"/><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image" Target="../media/image30.jpeg"/><Relationship Id="rId5" Type="http://schemas.openxmlformats.org/officeDocument/2006/relationships/image" Target="../media/image5.gif"/><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6.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jpeg"/><Relationship Id="rId7" Type="http://schemas.openxmlformats.org/officeDocument/2006/relationships/diagramQuickStyle" Target="../diagrams/quickStyle2.xml"/><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3.jpeg"/></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31.jpeg"/><Relationship Id="rId5" Type="http://schemas.openxmlformats.org/officeDocument/2006/relationships/image" Target="../media/image5.gif"/><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0.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1.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2.jpeg"/><Relationship Id="rId5" Type="http://schemas.openxmlformats.org/officeDocument/2006/relationships/image" Target="../media/image5.gif"/><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5.gif"/><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552728" cy="2585323"/>
          </a:xfrm>
          <a:prstGeom prst="rect">
            <a:avLst/>
          </a:prstGeom>
          <a:noFill/>
        </p:spPr>
        <p:txBody>
          <a:bodyPr wrap="square" rtlCol="0">
            <a:spAutoFit/>
          </a:bodyPr>
          <a:lstStyle/>
          <a:p>
            <a:r>
              <a:rPr lang="en-AU" b="1" dirty="0" smtClean="0">
                <a:latin typeface="Arial" pitchFamily="34" charset="0"/>
                <a:cs typeface="Arial" pitchFamily="34" charset="0"/>
              </a:rPr>
              <a:t>Introduction to hospitality and tourism</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Tourism is one of the truly major industries in the world, closely linked to the tourism industry, both industries work together to provide a worthwhile career opportunity for millions of people throughout the world; providing products and services including food, beverage and accommodation to travellers and local people alike. </a:t>
            </a:r>
            <a:endParaRPr lang="en-US" dirty="0" smtClean="0">
              <a:latin typeface="Arial" pitchFamily="34" charset="0"/>
              <a:cs typeface="Arial" pitchFamily="34" charset="0"/>
            </a:endParaRPr>
          </a:p>
          <a:p>
            <a:endParaRPr lang="en-US" dirty="0"/>
          </a:p>
        </p:txBody>
      </p:sp>
      <p:pic>
        <p:nvPicPr>
          <p:cNvPr id="6" name="Picture 5" descr="C:\Documents and Settings\Phillip McMillan\My Documents\My Pictures\tuckerman_hall.jpg"/>
          <p:cNvPicPr/>
          <p:nvPr/>
        </p:nvPicPr>
        <p:blipFill>
          <a:blip r:embed="rId5" cstate="print"/>
          <a:srcRect/>
          <a:stretch>
            <a:fillRect/>
          </a:stretch>
        </p:blipFill>
        <p:spPr bwMode="auto">
          <a:xfrm>
            <a:off x="4139952" y="4221088"/>
            <a:ext cx="2507208" cy="207833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556792"/>
            <a:ext cx="6696744" cy="4739759"/>
          </a:xfrm>
          <a:prstGeom prst="rect">
            <a:avLst/>
          </a:prstGeom>
          <a:noFill/>
        </p:spPr>
        <p:txBody>
          <a:bodyPr wrap="square" rtlCol="0">
            <a:spAutoFit/>
          </a:bodyPr>
          <a:lstStyle/>
          <a:p>
            <a:r>
              <a:rPr lang="en-AU" b="1" dirty="0" smtClean="0">
                <a:latin typeface="Arial" pitchFamily="34" charset="0"/>
                <a:cs typeface="Arial" pitchFamily="34" charset="0"/>
              </a:rPr>
              <a:t>Visitor Information Centre</a:t>
            </a:r>
            <a:endParaRPr lang="en-US"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They will have information such as: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Local golf clubs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Church services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Doctors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Hospitals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Dentists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Restaurants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Banking facilities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Theme parks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Accommodation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History of the area </a:t>
            </a:r>
            <a:endParaRPr lang="en-US" dirty="0" smtClean="0">
              <a:latin typeface="Arial" pitchFamily="34" charset="0"/>
              <a:cs typeface="Arial" pitchFamily="34" charset="0"/>
            </a:endParaRPr>
          </a:p>
          <a:p>
            <a:endParaRPr lang="en-US" dirty="0"/>
          </a:p>
        </p:txBody>
      </p:sp>
      <p:sp>
        <p:nvSpPr>
          <p:cNvPr id="6" name="Rectangle 5"/>
          <p:cNvSpPr/>
          <p:nvPr/>
        </p:nvSpPr>
        <p:spPr>
          <a:xfrm>
            <a:off x="5220072" y="2492896"/>
            <a:ext cx="4572000" cy="3200876"/>
          </a:xfrm>
          <a:prstGeom prst="rect">
            <a:avLst/>
          </a:prstGeom>
        </p:spPr>
        <p:txBody>
          <a:bodyPr>
            <a:spAutoFit/>
          </a:bodyPr>
          <a:lstStyle/>
          <a:p>
            <a:pPr lvl="0">
              <a:spcBef>
                <a:spcPts val="600"/>
              </a:spcBef>
              <a:buBlip>
                <a:blip r:embed="rId5"/>
              </a:buBlip>
            </a:pPr>
            <a:r>
              <a:rPr lang="en-AU" dirty="0" smtClean="0">
                <a:latin typeface="Arial" pitchFamily="34" charset="0"/>
                <a:cs typeface="Arial" pitchFamily="34" charset="0"/>
              </a:rPr>
              <a:t>Galleries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Sporting events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Festivals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Wineries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Tourist attractions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Natural attractions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environment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Disability access to venues </a:t>
            </a:r>
            <a:endParaRPr lang="en-US" dirty="0" smtClean="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411760" y="1700808"/>
            <a:ext cx="6336704" cy="2308324"/>
          </a:xfrm>
          <a:prstGeom prst="rect">
            <a:avLst/>
          </a:prstGeom>
          <a:noFill/>
        </p:spPr>
        <p:txBody>
          <a:bodyPr wrap="square" rtlCol="0">
            <a:spAutoFit/>
          </a:bodyPr>
          <a:lstStyle/>
          <a:p>
            <a:r>
              <a:rPr lang="en-AU" b="1" dirty="0" err="1" smtClean="0">
                <a:latin typeface="Arial" pitchFamily="34" charset="0"/>
                <a:cs typeface="Arial" pitchFamily="34" charset="0"/>
              </a:rPr>
              <a:t>Smartraveller</a:t>
            </a:r>
            <a:r>
              <a:rPr lang="en-AU" b="1" dirty="0" smtClean="0">
                <a:latin typeface="Arial" pitchFamily="34" charset="0"/>
                <a:cs typeface="Arial" pitchFamily="34" charset="0"/>
              </a:rPr>
              <a:t> </a:t>
            </a:r>
            <a:endParaRPr lang="en-US" b="1" dirty="0" smtClean="0">
              <a:latin typeface="Arial" pitchFamily="34" charset="0"/>
              <a:cs typeface="Arial" pitchFamily="34" charset="0"/>
            </a:endParaRPr>
          </a:p>
          <a:p>
            <a:r>
              <a:rPr lang="en-AU" b="1"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 Australian Federal Government has a website to advise on travel to overseas countries.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Many countries around the world are politically unstable and prone to war and violence.  </a:t>
            </a:r>
            <a:endParaRPr lang="en-US" dirty="0" smtClean="0">
              <a:latin typeface="Arial" pitchFamily="34" charset="0"/>
              <a:cs typeface="Arial" pitchFamily="34" charset="0"/>
            </a:endParaRPr>
          </a:p>
          <a:p>
            <a:endParaRPr lang="en-US" dirty="0"/>
          </a:p>
        </p:txBody>
      </p:sp>
      <p:pic>
        <p:nvPicPr>
          <p:cNvPr id="6" name="Picture 5"/>
          <p:cNvPicPr/>
          <p:nvPr/>
        </p:nvPicPr>
        <p:blipFill>
          <a:blip r:embed="rId5" cstate="print"/>
          <a:srcRect l="22118" t="9594" r="23261" b="5166"/>
          <a:stretch>
            <a:fillRect/>
          </a:stretch>
        </p:blipFill>
        <p:spPr bwMode="auto">
          <a:xfrm>
            <a:off x="4427984" y="4149080"/>
            <a:ext cx="2845321" cy="241250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624736" cy="2754600"/>
          </a:xfrm>
          <a:prstGeom prst="rect">
            <a:avLst/>
          </a:prstGeom>
          <a:noFill/>
        </p:spPr>
        <p:txBody>
          <a:bodyPr wrap="square" rtlCol="0">
            <a:spAutoFit/>
          </a:bodyPr>
          <a:lstStyle/>
          <a:p>
            <a:r>
              <a:rPr lang="en-AU" sz="3200" b="1" u="sng" dirty="0" smtClean="0">
                <a:latin typeface="Arial" pitchFamily="34" charset="0"/>
                <a:cs typeface="Arial" pitchFamily="34" charset="0"/>
              </a:rPr>
              <a:t>Activity 1 </a:t>
            </a:r>
            <a:endParaRPr lang="en-US" sz="3200" u="sng"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marL="342900" indent="-342900">
              <a:spcBef>
                <a:spcPts val="600"/>
              </a:spcBef>
              <a:buFont typeface="+mj-lt"/>
              <a:buAutoNum type="arabicPeriod"/>
            </a:pPr>
            <a:r>
              <a:rPr lang="en-AU" dirty="0" smtClean="0">
                <a:latin typeface="Arial" pitchFamily="34" charset="0"/>
                <a:cs typeface="Arial" pitchFamily="34" charset="0"/>
              </a:rPr>
              <a:t>What tourism products and service are offer at your venue or workplace?  </a:t>
            </a:r>
          </a:p>
          <a:p>
            <a:pPr marL="342900" indent="-342900">
              <a:spcBef>
                <a:spcPts val="600"/>
              </a:spcBef>
              <a:buFont typeface="+mj-lt"/>
              <a:buAutoNum type="arabicPeriod"/>
            </a:pPr>
            <a:r>
              <a:rPr lang="en-AU" dirty="0" smtClean="0">
                <a:latin typeface="Arial" pitchFamily="34" charset="0"/>
                <a:cs typeface="Arial" pitchFamily="34" charset="0"/>
              </a:rPr>
              <a:t>What are some of the tourism jobs and positions people are employed in at your workplace or venue?   </a:t>
            </a:r>
          </a:p>
          <a:p>
            <a:pPr marL="342900" indent="-342900">
              <a:spcBef>
                <a:spcPts val="600"/>
              </a:spcBef>
              <a:buFont typeface="+mj-lt"/>
              <a:buAutoNum type="arabicPeriod"/>
            </a:pPr>
            <a:r>
              <a:rPr lang="en-AU" dirty="0" smtClean="0">
                <a:latin typeface="Arial" pitchFamily="34" charset="0"/>
                <a:cs typeface="Arial" pitchFamily="34" charset="0"/>
              </a:rPr>
              <a:t>Where is the closest Visitor Information Centre to your Workplace or venue? </a:t>
            </a:r>
            <a:endParaRPr lang="en-US"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552728" cy="2062103"/>
          </a:xfrm>
          <a:prstGeom prst="rect">
            <a:avLst/>
          </a:prstGeom>
          <a:noFill/>
        </p:spPr>
        <p:txBody>
          <a:bodyPr wrap="square" rtlCol="0">
            <a:spAutoFit/>
          </a:bodyPr>
          <a:lstStyle/>
          <a:p>
            <a:r>
              <a:rPr lang="en-AU" b="1" dirty="0" smtClean="0">
                <a:latin typeface="Arial" pitchFamily="34" charset="0"/>
                <a:cs typeface="Arial" pitchFamily="34" charset="0"/>
              </a:rPr>
              <a:t>Use tourism knowledge </a:t>
            </a:r>
            <a:endParaRPr lang="en-US" b="1" dirty="0" smtClean="0">
              <a:latin typeface="Arial" pitchFamily="34" charset="0"/>
              <a:cs typeface="Arial" pitchFamily="34" charset="0"/>
            </a:endParaRPr>
          </a:p>
          <a:p>
            <a:r>
              <a:rPr lang="en-AU" b="1" dirty="0" smtClean="0">
                <a:latin typeface="Arial" pitchFamily="34" charset="0"/>
                <a:cs typeface="Arial" pitchFamily="34" charset="0"/>
              </a:rPr>
              <a:t> </a:t>
            </a:r>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Offer advice to clients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Provide extra services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Career</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Tie ups </a:t>
            </a:r>
            <a:endParaRPr lang="en-US"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408712" cy="3693319"/>
          </a:xfrm>
          <a:prstGeom prst="rect">
            <a:avLst/>
          </a:prstGeom>
          <a:noFill/>
        </p:spPr>
        <p:txBody>
          <a:bodyPr wrap="square" rtlCol="0">
            <a:spAutoFit/>
          </a:bodyPr>
          <a:lstStyle/>
          <a:p>
            <a:r>
              <a:rPr lang="en-AU" b="1" dirty="0" smtClean="0">
                <a:latin typeface="Arial" pitchFamily="34" charset="0"/>
                <a:cs typeface="Arial" pitchFamily="34" charset="0"/>
              </a:rPr>
              <a:t>Special needs</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Be aware that guests may have special cultural, religious, health or disability needs. In reality it is very difficult to provide tourist information in every possible language, cultural and disability situation. </a:t>
            </a:r>
          </a:p>
          <a:p>
            <a:endParaRPr lang="en-US" dirty="0" smtClean="0">
              <a:latin typeface="Arial" pitchFamily="34" charset="0"/>
              <a:cs typeface="Arial" pitchFamily="34" charset="0"/>
            </a:endParaRPr>
          </a:p>
          <a:p>
            <a:r>
              <a:rPr lang="en-AU" dirty="0" smtClean="0">
                <a:latin typeface="Arial" pitchFamily="34" charset="0"/>
                <a:cs typeface="Arial" pitchFamily="34" charset="0"/>
              </a:rPr>
              <a:t>However we need to treat all people with respect and courtesy.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This may mean putting in a little extra time and effort but it is well worth it.  </a:t>
            </a:r>
            <a:endParaRPr lang="en-US" dirty="0" smtClean="0">
              <a:latin typeface="Arial" pitchFamily="34" charset="0"/>
              <a:cs typeface="Arial" pitchFamily="34" charset="0"/>
            </a:endParaRPr>
          </a:p>
          <a:p>
            <a:endParaRPr lang="en-US" dirty="0"/>
          </a:p>
        </p:txBody>
      </p:sp>
      <p:pic>
        <p:nvPicPr>
          <p:cNvPr id="6" name="Picture 5" descr="blind man.jpg"/>
          <p:cNvPicPr/>
          <p:nvPr/>
        </p:nvPicPr>
        <p:blipFill>
          <a:blip r:embed="rId5" cstate="print"/>
          <a:srcRect l="17647" t="13525"/>
          <a:stretch>
            <a:fillRect/>
          </a:stretch>
        </p:blipFill>
        <p:spPr>
          <a:xfrm>
            <a:off x="5004048" y="5013176"/>
            <a:ext cx="1439416" cy="162629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628800"/>
            <a:ext cx="6480720" cy="3524042"/>
          </a:xfrm>
          <a:prstGeom prst="rect">
            <a:avLst/>
          </a:prstGeom>
          <a:noFill/>
        </p:spPr>
        <p:txBody>
          <a:bodyPr wrap="square" rtlCol="0">
            <a:spAutoFit/>
          </a:bodyPr>
          <a:lstStyle/>
          <a:p>
            <a:r>
              <a:rPr lang="en-AU" b="1" dirty="0" smtClean="0">
                <a:latin typeface="Arial" pitchFamily="34" charset="0"/>
                <a:cs typeface="Arial" pitchFamily="34" charset="0"/>
              </a:rPr>
              <a:t>Hospitality and tourism laws and legislation</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Many things in our society are governed by laws.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For example: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You need a licence to drive a car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You must be over 18 to buy alcohol</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Businesses must provide a safe workplace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Workers must be paid a fair wage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Business and people must pay tax (if working)</a:t>
            </a:r>
            <a:endParaRPr lang="en-US" dirty="0" smtClean="0">
              <a:latin typeface="Arial" pitchFamily="34" charset="0"/>
              <a:cs typeface="Arial" pitchFamily="34" charset="0"/>
            </a:endParaRP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552728" cy="1985159"/>
          </a:xfrm>
          <a:prstGeom prst="rect">
            <a:avLst/>
          </a:prstGeom>
          <a:noFill/>
        </p:spPr>
        <p:txBody>
          <a:bodyPr wrap="square" rtlCol="0">
            <a:spAutoFit/>
          </a:bodyPr>
          <a:lstStyle/>
          <a:p>
            <a:r>
              <a:rPr lang="en-AU" dirty="0" smtClean="0">
                <a:latin typeface="Arial" pitchFamily="34" charset="0"/>
                <a:cs typeface="Arial" pitchFamily="34" charset="0"/>
              </a:rPr>
              <a:t>In Australia there are three levels of government which administer government laws and legislation</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Commonwealth</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State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Local government</a:t>
            </a:r>
            <a:endParaRPr lang="en-US" dirty="0">
              <a:latin typeface="Arial" pitchFamily="34" charset="0"/>
              <a:cs typeface="Arial" pitchFamily="34" charset="0"/>
            </a:endParaRPr>
          </a:p>
        </p:txBody>
      </p:sp>
      <p:pic>
        <p:nvPicPr>
          <p:cNvPr id="6" name="Picture 5" descr="law 2.jpg"/>
          <p:cNvPicPr/>
          <p:nvPr/>
        </p:nvPicPr>
        <p:blipFill>
          <a:blip r:embed="rId6" cstate="print"/>
          <a:stretch>
            <a:fillRect/>
          </a:stretch>
        </p:blipFill>
        <p:spPr>
          <a:xfrm>
            <a:off x="6012160" y="2996952"/>
            <a:ext cx="1981200" cy="298132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72816"/>
            <a:ext cx="6696744" cy="4816703"/>
          </a:xfrm>
          <a:prstGeom prst="rect">
            <a:avLst/>
          </a:prstGeom>
          <a:noFill/>
        </p:spPr>
        <p:txBody>
          <a:bodyPr wrap="square" rtlCol="0">
            <a:spAutoFit/>
          </a:bodyPr>
          <a:lstStyle/>
          <a:p>
            <a:r>
              <a:rPr lang="en-AU" b="1" dirty="0" smtClean="0">
                <a:latin typeface="Arial" pitchFamily="34" charset="0"/>
                <a:cs typeface="Arial" pitchFamily="34" charset="0"/>
              </a:rPr>
              <a:t>Some of the other laws which cover the hospitality and tourism sector are: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Anti-discrimination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Building regulations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Casinos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Consumer protection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Equal employment opportunity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Environmental laws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Food hygiene laws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Gaming</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Health and hygiene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Liquor licensing</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Trade practices</a:t>
            </a:r>
            <a:endParaRPr lang="en-US" dirty="0" smtClean="0">
              <a:latin typeface="Arial" pitchFamily="34" charset="0"/>
              <a:cs typeface="Arial" pitchFamily="34" charset="0"/>
            </a:endParaRPr>
          </a:p>
          <a:p>
            <a:endParaRPr lang="en-US" dirty="0"/>
          </a:p>
        </p:txBody>
      </p:sp>
      <p:sp>
        <p:nvSpPr>
          <p:cNvPr id="6" name="Rectangle 5"/>
          <p:cNvSpPr/>
          <p:nvPr/>
        </p:nvSpPr>
        <p:spPr>
          <a:xfrm>
            <a:off x="5868144" y="2348880"/>
            <a:ext cx="3528392" cy="3323987"/>
          </a:xfrm>
          <a:prstGeom prst="rect">
            <a:avLst/>
          </a:prstGeom>
        </p:spPr>
        <p:txBody>
          <a:bodyPr wrap="square">
            <a:spAutoFit/>
          </a:bodyPr>
          <a:lstStyle/>
          <a:p>
            <a:pPr lvl="0">
              <a:spcBef>
                <a:spcPts val="600"/>
              </a:spcBef>
              <a:buBlip>
                <a:blip r:embed="rId5"/>
              </a:buBlip>
            </a:pPr>
            <a:r>
              <a:rPr lang="en-AU" dirty="0" smtClean="0">
                <a:latin typeface="Arial" pitchFamily="34" charset="0"/>
                <a:cs typeface="Arial" pitchFamily="34" charset="0"/>
              </a:rPr>
              <a:t>Workers' compensation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Workplace health and safety/duty of care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Workplace relations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Taxation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Industrial relations (working conditions)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Child sex tourism laws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Tourism Service Act 2003 (Queensland) </a:t>
            </a:r>
            <a:endParaRPr lang="en-US" dirty="0" smtClean="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643050"/>
            <a:ext cx="6643734" cy="5647700"/>
          </a:xfrm>
          <a:prstGeom prst="rect">
            <a:avLst/>
          </a:prstGeom>
          <a:noFill/>
        </p:spPr>
        <p:txBody>
          <a:bodyPr wrap="square" rtlCol="0">
            <a:spAutoFit/>
          </a:bodyPr>
          <a:lstStyle/>
          <a:p>
            <a:r>
              <a:rPr lang="en-AU" b="1" dirty="0" smtClean="0">
                <a:latin typeface="Arial" pitchFamily="34" charset="0"/>
                <a:cs typeface="Arial" pitchFamily="34" charset="0"/>
              </a:rPr>
              <a:t>Businesses rights and responsibilities</a:t>
            </a:r>
            <a:endParaRPr lang="en-AU" b="1" i="1" dirty="0" smtClean="0">
              <a:latin typeface="Arial" pitchFamily="34" charset="0"/>
              <a:cs typeface="Arial" pitchFamily="34" charset="0"/>
            </a:endParaRPr>
          </a:p>
          <a:p>
            <a:endParaRPr lang="en-AU" b="1" dirty="0" smtClean="0">
              <a:latin typeface="Arial" pitchFamily="34" charset="0"/>
              <a:cs typeface="Arial" pitchFamily="34" charset="0"/>
            </a:endParaRPr>
          </a:p>
          <a:p>
            <a:r>
              <a:rPr lang="en-AU" b="1" dirty="0" smtClean="0">
                <a:latin typeface="Arial" pitchFamily="34" charset="0"/>
                <a:cs typeface="Arial" pitchFamily="34" charset="0"/>
              </a:rPr>
              <a:t>Employer responsibilities:</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 provide a safe working environment </a:t>
            </a:r>
          </a:p>
          <a:p>
            <a:pPr lvl="0">
              <a:spcBef>
                <a:spcPts val="600"/>
              </a:spcBef>
              <a:buBlip>
                <a:blip r:embed="rId5"/>
              </a:buBlip>
            </a:pPr>
            <a:r>
              <a:rPr lang="en-AU" dirty="0" smtClean="0">
                <a:latin typeface="Arial" pitchFamily="34" charset="0"/>
                <a:cs typeface="Arial" pitchFamily="34" charset="0"/>
              </a:rPr>
              <a:t>To provide the product or service that they claim to provide</a:t>
            </a:r>
          </a:p>
          <a:p>
            <a:pPr lvl="0">
              <a:spcBef>
                <a:spcPts val="600"/>
              </a:spcBef>
              <a:buBlip>
                <a:blip r:embed="rId5"/>
              </a:buBlip>
            </a:pPr>
            <a:r>
              <a:rPr lang="en-AU" dirty="0" smtClean="0">
                <a:latin typeface="Arial" pitchFamily="34" charset="0"/>
                <a:cs typeface="Arial" pitchFamily="34" charset="0"/>
              </a:rPr>
              <a:t>To pay all relevant taxes such as PAYG taxes from staff wages, GST, payroll tax, liquor tax, etc. </a:t>
            </a:r>
          </a:p>
          <a:p>
            <a:pPr lvl="0">
              <a:spcBef>
                <a:spcPts val="600"/>
              </a:spcBef>
              <a:buBlip>
                <a:blip r:embed="rId5"/>
              </a:buBlip>
            </a:pPr>
            <a:r>
              <a:rPr lang="en-AU" dirty="0" smtClean="0">
                <a:latin typeface="Arial" pitchFamily="34" charset="0"/>
                <a:cs typeface="Arial" pitchFamily="34" charset="0"/>
              </a:rPr>
              <a:t>Abide by the Food Act in your State </a:t>
            </a:r>
          </a:p>
          <a:p>
            <a:pPr lvl="0">
              <a:spcBef>
                <a:spcPts val="600"/>
              </a:spcBef>
              <a:buBlip>
                <a:blip r:embed="rId5"/>
              </a:buBlip>
            </a:pPr>
            <a:r>
              <a:rPr lang="en-AU" dirty="0" smtClean="0">
                <a:latin typeface="Arial" pitchFamily="34" charset="0"/>
                <a:cs typeface="Arial" pitchFamily="34" charset="0"/>
              </a:rPr>
              <a:t>Abide by the Liquor act in your State </a:t>
            </a:r>
          </a:p>
          <a:p>
            <a:pPr lvl="0">
              <a:spcBef>
                <a:spcPts val="600"/>
              </a:spcBef>
              <a:buBlip>
                <a:blip r:embed="rId5"/>
              </a:buBlip>
            </a:pPr>
            <a:r>
              <a:rPr lang="en-AU" dirty="0" smtClean="0">
                <a:latin typeface="Arial" pitchFamily="34" charset="0"/>
                <a:cs typeface="Arial" pitchFamily="34" charset="0"/>
              </a:rPr>
              <a:t>Pay staff the correct wages, superannuation</a:t>
            </a:r>
          </a:p>
          <a:p>
            <a:pPr lvl="0">
              <a:spcBef>
                <a:spcPts val="600"/>
              </a:spcBef>
              <a:buBlip>
                <a:blip r:embed="rId5"/>
              </a:buBlip>
            </a:pPr>
            <a:r>
              <a:rPr lang="en-AU" dirty="0" smtClean="0">
                <a:latin typeface="Arial" pitchFamily="34" charset="0"/>
                <a:cs typeface="Arial" pitchFamily="34" charset="0"/>
              </a:rPr>
              <a:t>Provide staff the correct working conditions </a:t>
            </a:r>
          </a:p>
          <a:p>
            <a:pPr lvl="0">
              <a:spcBef>
                <a:spcPts val="600"/>
              </a:spcBef>
              <a:buBlip>
                <a:blip r:embed="rId5"/>
              </a:buBlip>
            </a:pPr>
            <a:r>
              <a:rPr lang="en-AU" dirty="0" smtClean="0">
                <a:latin typeface="Arial" pitchFamily="34" charset="0"/>
                <a:cs typeface="Arial" pitchFamily="34" charset="0"/>
              </a:rPr>
              <a:t>Abide by the Trades Practices Act  </a:t>
            </a:r>
          </a:p>
          <a:p>
            <a:pPr lvl="0">
              <a:spcBef>
                <a:spcPts val="600"/>
              </a:spcBef>
              <a:buBlip>
                <a:blip r:embed="rId5"/>
              </a:buBlip>
            </a:pPr>
            <a:r>
              <a:rPr lang="en-AU" dirty="0" smtClean="0">
                <a:latin typeface="Arial" pitchFamily="34" charset="0"/>
                <a:cs typeface="Arial" pitchFamily="34" charset="0"/>
              </a:rPr>
              <a:t>Abide by anti-discrimination laws </a:t>
            </a:r>
          </a:p>
          <a:p>
            <a:pPr lvl="0">
              <a:spcBef>
                <a:spcPts val="600"/>
              </a:spcBef>
              <a:buBlip>
                <a:blip r:embed="rId5"/>
              </a:buBlip>
            </a:pPr>
            <a:r>
              <a:rPr lang="en-AU" dirty="0" smtClean="0">
                <a:latin typeface="Arial" pitchFamily="34" charset="0"/>
                <a:cs typeface="Arial" pitchFamily="34" charset="0"/>
              </a:rPr>
              <a:t>Abiding by licensing trading hours and practices</a:t>
            </a:r>
          </a:p>
          <a:p>
            <a:pPr lvl="0">
              <a:spcBef>
                <a:spcPts val="600"/>
              </a:spcBef>
              <a:buBlip>
                <a:blip r:embed="rId5"/>
              </a:buBlip>
            </a:pPr>
            <a:r>
              <a:rPr lang="en-AU" dirty="0" smtClean="0">
                <a:latin typeface="Arial" pitchFamily="34" charset="0"/>
                <a:cs typeface="Arial" pitchFamily="34" charset="0"/>
              </a:rPr>
              <a:t>To carry out business in an honest and ethical way </a:t>
            </a:r>
          </a:p>
          <a:p>
            <a:r>
              <a:rPr lang="en-AU" b="1" dirty="0" smtClean="0"/>
              <a:t> </a:t>
            </a:r>
          </a:p>
          <a:p>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143108" y="1714488"/>
            <a:ext cx="6715172" cy="5062924"/>
          </a:xfrm>
          <a:prstGeom prst="rect">
            <a:avLst/>
          </a:prstGeom>
          <a:noFill/>
        </p:spPr>
        <p:txBody>
          <a:bodyPr wrap="square" rtlCol="0">
            <a:spAutoFit/>
          </a:bodyPr>
          <a:lstStyle/>
          <a:p>
            <a:r>
              <a:rPr lang="en-AU" b="1" dirty="0" smtClean="0">
                <a:latin typeface="Arial" pitchFamily="34" charset="0"/>
                <a:cs typeface="Arial" pitchFamily="34" charset="0"/>
              </a:rPr>
              <a:t>Employee rights (but not limited to) </a:t>
            </a:r>
          </a:p>
          <a:p>
            <a:r>
              <a:rPr lang="en-AU" dirty="0" smtClean="0">
                <a:latin typeface="Arial" pitchFamily="34" charset="0"/>
                <a:cs typeface="Arial" pitchFamily="34" charset="0"/>
              </a:rPr>
              <a:t> </a:t>
            </a:r>
          </a:p>
          <a:p>
            <a:pPr lvl="0">
              <a:spcBef>
                <a:spcPts val="600"/>
              </a:spcBef>
              <a:buBlip>
                <a:blip r:embed="rId5"/>
              </a:buBlip>
            </a:pPr>
            <a:r>
              <a:rPr lang="en-AU" dirty="0" smtClean="0">
                <a:latin typeface="Arial" pitchFamily="34" charset="0"/>
                <a:cs typeface="Arial" pitchFamily="34" charset="0"/>
              </a:rPr>
              <a:t>To be paid according to the correct Award or Agreement </a:t>
            </a:r>
          </a:p>
          <a:p>
            <a:pPr lvl="0">
              <a:spcBef>
                <a:spcPts val="600"/>
              </a:spcBef>
              <a:buBlip>
                <a:blip r:embed="rId5"/>
              </a:buBlip>
            </a:pPr>
            <a:r>
              <a:rPr lang="en-AU" dirty="0" smtClean="0">
                <a:latin typeface="Arial" pitchFamily="34" charset="0"/>
                <a:cs typeface="Arial" pitchFamily="34" charset="0"/>
              </a:rPr>
              <a:t>To have a safe and secure working environment </a:t>
            </a:r>
          </a:p>
          <a:p>
            <a:pPr lvl="0">
              <a:spcBef>
                <a:spcPts val="600"/>
              </a:spcBef>
              <a:buBlip>
                <a:blip r:embed="rId5"/>
              </a:buBlip>
            </a:pPr>
            <a:r>
              <a:rPr lang="en-AU" dirty="0" smtClean="0">
                <a:latin typeface="Arial" pitchFamily="34" charset="0"/>
                <a:cs typeface="Arial" pitchFamily="34" charset="0"/>
              </a:rPr>
              <a:t>To have a workplace free of discrimination and harassment </a:t>
            </a:r>
          </a:p>
          <a:p>
            <a:r>
              <a:rPr lang="en-AU" b="1" dirty="0" smtClean="0">
                <a:latin typeface="Arial" pitchFamily="34" charset="0"/>
                <a:cs typeface="Arial" pitchFamily="34" charset="0"/>
              </a:rPr>
              <a:t> </a:t>
            </a:r>
          </a:p>
          <a:p>
            <a:r>
              <a:rPr lang="en-AU" b="1" dirty="0" smtClean="0">
                <a:latin typeface="Arial" pitchFamily="34" charset="0"/>
                <a:cs typeface="Arial" pitchFamily="34" charset="0"/>
              </a:rPr>
              <a:t>Employee responsibilities (but not limited to) </a:t>
            </a:r>
          </a:p>
          <a:p>
            <a:r>
              <a:rPr lang="en-AU" dirty="0" smtClean="0">
                <a:latin typeface="Arial" pitchFamily="34" charset="0"/>
                <a:cs typeface="Arial" pitchFamily="34" charset="0"/>
              </a:rPr>
              <a:t> </a:t>
            </a:r>
          </a:p>
          <a:p>
            <a:pPr lvl="0">
              <a:spcBef>
                <a:spcPts val="600"/>
              </a:spcBef>
              <a:buBlip>
                <a:blip r:embed="rId5"/>
              </a:buBlip>
            </a:pPr>
            <a:r>
              <a:rPr lang="en-AU" dirty="0" smtClean="0">
                <a:latin typeface="Arial" pitchFamily="34" charset="0"/>
                <a:cs typeface="Arial" pitchFamily="34" charset="0"/>
              </a:rPr>
              <a:t>Carry out their workplace duties of the job role they have </a:t>
            </a:r>
          </a:p>
          <a:p>
            <a:pPr lvl="0">
              <a:spcBef>
                <a:spcPts val="600"/>
              </a:spcBef>
              <a:buBlip>
                <a:blip r:embed="rId5"/>
              </a:buBlip>
            </a:pPr>
            <a:r>
              <a:rPr lang="en-AU" dirty="0" smtClean="0">
                <a:latin typeface="Arial" pitchFamily="34" charset="0"/>
                <a:cs typeface="Arial" pitchFamily="34" charset="0"/>
              </a:rPr>
              <a:t>Follow workplace health and safety requirements and not put others at risk </a:t>
            </a:r>
          </a:p>
          <a:p>
            <a:pPr lvl="0">
              <a:spcBef>
                <a:spcPts val="600"/>
              </a:spcBef>
              <a:buBlip>
                <a:blip r:embed="rId5"/>
              </a:buBlip>
            </a:pPr>
            <a:r>
              <a:rPr lang="en-AU" dirty="0" smtClean="0">
                <a:latin typeface="Arial" pitchFamily="34" charset="0"/>
                <a:cs typeface="Arial" pitchFamily="34" charset="0"/>
              </a:rPr>
              <a:t>Treat others in a respectful, non-discriminatory and non-harassing way </a:t>
            </a:r>
          </a:p>
          <a:p>
            <a:pPr lvl="0">
              <a:spcBef>
                <a:spcPts val="600"/>
              </a:spcBef>
              <a:buBlip>
                <a:blip r:embed="rId5"/>
              </a:buBlip>
            </a:pPr>
            <a:r>
              <a:rPr lang="en-AU" dirty="0" smtClean="0">
                <a:latin typeface="Arial" pitchFamily="34" charset="0"/>
                <a:cs typeface="Arial" pitchFamily="34" charset="0"/>
              </a:rPr>
              <a:t>To act with honesty and integrity in carrying out workplace duties </a:t>
            </a:r>
          </a:p>
          <a:p>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628800"/>
            <a:ext cx="6624736" cy="3477875"/>
          </a:xfrm>
          <a:prstGeom prst="rect">
            <a:avLst/>
          </a:prstGeom>
          <a:noFill/>
        </p:spPr>
        <p:txBody>
          <a:bodyPr wrap="square" rtlCol="0">
            <a:spAutoFit/>
          </a:bodyPr>
          <a:lstStyle/>
          <a:p>
            <a:r>
              <a:rPr lang="en-AU" dirty="0" smtClean="0">
                <a:latin typeface="Arial" pitchFamily="34" charset="0"/>
                <a:cs typeface="Arial" pitchFamily="34" charset="0"/>
              </a:rPr>
              <a:t>Working in tourism you will need: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Enthusiasm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high standard of grooming and personal presentation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ability to stay calm and work in an organised manner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Technical skills, such as: cooking or customer service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Good product knowledge – food and wine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 ability to work as part of a team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 service mentality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An ability to work in a multi-cultural environment </a:t>
            </a:r>
            <a:endParaRPr lang="en-US" dirty="0" smtClean="0">
              <a:latin typeface="Arial" pitchFamily="34" charset="0"/>
              <a:cs typeface="Arial" pitchFamily="34" charset="0"/>
            </a:endParaRPr>
          </a:p>
          <a:p>
            <a:endParaRPr lang="en-US" dirty="0"/>
          </a:p>
        </p:txBody>
      </p:sp>
      <p:pic>
        <p:nvPicPr>
          <p:cNvPr id="6" name="Picture 5" descr="waiter4.jpg"/>
          <p:cNvPicPr/>
          <p:nvPr/>
        </p:nvPicPr>
        <p:blipFill>
          <a:blip r:embed="rId6" cstate="print"/>
          <a:stretch>
            <a:fillRect/>
          </a:stretch>
        </p:blipFill>
        <p:spPr>
          <a:xfrm>
            <a:off x="4860032" y="5229200"/>
            <a:ext cx="1333500" cy="11144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643050"/>
            <a:ext cx="6643734" cy="3139321"/>
          </a:xfrm>
          <a:prstGeom prst="rect">
            <a:avLst/>
          </a:prstGeom>
          <a:noFill/>
        </p:spPr>
        <p:txBody>
          <a:bodyPr wrap="square" rtlCol="0">
            <a:spAutoFit/>
          </a:bodyPr>
          <a:lstStyle/>
          <a:p>
            <a:r>
              <a:rPr lang="en-AU" b="1" dirty="0" smtClean="0">
                <a:latin typeface="Arial" pitchFamily="34" charset="0"/>
                <a:cs typeface="Arial" pitchFamily="34" charset="0"/>
              </a:rPr>
              <a:t>The Travel Insurance Compensation Fund </a:t>
            </a:r>
            <a:endParaRPr lang="en-AU" dirty="0" smtClean="0">
              <a:latin typeface="Arial" pitchFamily="34" charset="0"/>
              <a:cs typeface="Arial" pitchFamily="34" charset="0"/>
            </a:endParaRPr>
          </a:p>
          <a:p>
            <a:r>
              <a:rPr lang="en-AU" dirty="0" smtClean="0">
                <a:latin typeface="Arial" pitchFamily="34" charset="0"/>
                <a:cs typeface="Arial" pitchFamily="34" charset="0"/>
              </a:rPr>
              <a:t> </a:t>
            </a:r>
          </a:p>
          <a:p>
            <a:r>
              <a:rPr lang="en-AU" dirty="0" smtClean="0">
                <a:latin typeface="Arial" pitchFamily="34" charset="0"/>
                <a:cs typeface="Arial" pitchFamily="34" charset="0"/>
              </a:rPr>
              <a:t>The Travel Compensation Fund is Australia's primary means of providing compensation to eligible travellers who suffer loss as a result of the financial collapse of a participating travel agency business. </a:t>
            </a:r>
            <a:br>
              <a:rPr lang="en-AU" dirty="0" smtClean="0">
                <a:latin typeface="Arial" pitchFamily="34" charset="0"/>
                <a:cs typeface="Arial" pitchFamily="34" charset="0"/>
              </a:rPr>
            </a:br>
            <a:r>
              <a:rPr lang="en-AU" dirty="0" smtClean="0">
                <a:latin typeface="Arial" pitchFamily="34" charset="0"/>
                <a:cs typeface="Arial" pitchFamily="34" charset="0"/>
              </a:rPr>
              <a:t/>
            </a:r>
            <a:br>
              <a:rPr lang="en-AU" dirty="0" smtClean="0">
                <a:latin typeface="Arial" pitchFamily="34" charset="0"/>
                <a:cs typeface="Arial" pitchFamily="34" charset="0"/>
              </a:rPr>
            </a:br>
            <a:r>
              <a:rPr lang="en-AU" dirty="0" smtClean="0">
                <a:latin typeface="Arial" pitchFamily="34" charset="0"/>
                <a:cs typeface="Arial" pitchFamily="34" charset="0"/>
              </a:rPr>
              <a:t>Travel consumers should make travel arrangements only through agents which are licensed participants of the Travel Compensation Fund. </a:t>
            </a:r>
            <a:r>
              <a:rPr lang="en-AU" dirty="0" smtClean="0"/>
              <a:t/>
            </a:r>
            <a:br>
              <a:rPr lang="en-AU" dirty="0" smtClean="0"/>
            </a:br>
            <a:endParaRPr lang="en-AU" dirty="0"/>
          </a:p>
        </p:txBody>
      </p:sp>
      <p:pic>
        <p:nvPicPr>
          <p:cNvPr id="6" name="Picture 5"/>
          <p:cNvPicPr/>
          <p:nvPr/>
        </p:nvPicPr>
        <p:blipFill>
          <a:blip r:embed="rId5" cstate="print"/>
          <a:srcRect l="27574" t="22604" r="28929" b="62408"/>
          <a:stretch>
            <a:fillRect/>
          </a:stretch>
        </p:blipFill>
        <p:spPr bwMode="auto">
          <a:xfrm>
            <a:off x="2714612" y="5000636"/>
            <a:ext cx="5715544" cy="1110343"/>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85984" y="1714488"/>
            <a:ext cx="6643734" cy="4247317"/>
          </a:xfrm>
          <a:prstGeom prst="rect">
            <a:avLst/>
          </a:prstGeom>
          <a:noFill/>
        </p:spPr>
        <p:txBody>
          <a:bodyPr wrap="square" rtlCol="0">
            <a:spAutoFit/>
          </a:bodyPr>
          <a:lstStyle/>
          <a:p>
            <a:r>
              <a:rPr lang="en-AU" b="1" cap="all" dirty="0" smtClean="0">
                <a:latin typeface="Arial" pitchFamily="34" charset="0"/>
                <a:cs typeface="Arial" pitchFamily="34" charset="0"/>
              </a:rPr>
              <a:t>Industrial relations and Trades Unions</a:t>
            </a:r>
          </a:p>
          <a:p>
            <a:r>
              <a:rPr lang="en-AU" dirty="0" smtClean="0">
                <a:latin typeface="Arial" pitchFamily="34" charset="0"/>
                <a:cs typeface="Arial" pitchFamily="34" charset="0"/>
              </a:rPr>
              <a:t> </a:t>
            </a:r>
          </a:p>
          <a:p>
            <a:r>
              <a:rPr lang="en-AU" dirty="0" smtClean="0">
                <a:latin typeface="Arial" pitchFamily="34" charset="0"/>
                <a:cs typeface="Arial" pitchFamily="34" charset="0"/>
              </a:rPr>
              <a:t>A Trades Union is a collective organisation like a Club; it represents its members in negotiations and discussions with management.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The common discussions include wages, working conditions, OHS, job security and bullying and harassment issues. </a:t>
            </a:r>
            <a:br>
              <a:rPr lang="en-AU" dirty="0" smtClean="0">
                <a:latin typeface="Arial" pitchFamily="34" charset="0"/>
                <a:cs typeface="Arial" pitchFamily="34" charset="0"/>
              </a:rPr>
            </a:br>
            <a:endParaRPr lang="en-AU" dirty="0" smtClean="0">
              <a:latin typeface="Arial" pitchFamily="34" charset="0"/>
              <a:cs typeface="Arial" pitchFamily="34" charset="0"/>
            </a:endParaRPr>
          </a:p>
          <a:p>
            <a:r>
              <a:rPr lang="en-AU" b="1" cap="all" dirty="0" smtClean="0">
                <a:latin typeface="Arial" pitchFamily="34" charset="0"/>
                <a:cs typeface="Arial" pitchFamily="34" charset="0"/>
              </a:rPr>
              <a:t>The Australian Federation of Travel Agents – AFTA </a:t>
            </a:r>
          </a:p>
          <a:p>
            <a:r>
              <a:rPr lang="en-AU" dirty="0" smtClean="0">
                <a:latin typeface="Arial" pitchFamily="34" charset="0"/>
                <a:cs typeface="Arial" pitchFamily="34" charset="0"/>
              </a:rPr>
              <a:t> </a:t>
            </a:r>
          </a:p>
          <a:p>
            <a:r>
              <a:rPr lang="en-AU" dirty="0" smtClean="0">
                <a:latin typeface="Arial" pitchFamily="34" charset="0"/>
                <a:cs typeface="Arial" pitchFamily="34" charset="0"/>
              </a:rPr>
              <a:t>The Australian Federation of Travel Agents is the peak body representing travel agents in Australia. </a:t>
            </a:r>
          </a:p>
          <a:p>
            <a:endParaRPr lang="en-AU" dirty="0"/>
          </a:p>
        </p:txBody>
      </p:sp>
      <p:pic>
        <p:nvPicPr>
          <p:cNvPr id="6" name="Picture 5" descr="united voice.gif"/>
          <p:cNvPicPr/>
          <p:nvPr/>
        </p:nvPicPr>
        <p:blipFill>
          <a:blip r:embed="rId5" cstate="print"/>
          <a:stretch>
            <a:fillRect/>
          </a:stretch>
        </p:blipFill>
        <p:spPr>
          <a:xfrm>
            <a:off x="6643702" y="5572140"/>
            <a:ext cx="2136321" cy="107115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714488"/>
            <a:ext cx="6715172" cy="3016210"/>
          </a:xfrm>
          <a:prstGeom prst="rect">
            <a:avLst/>
          </a:prstGeom>
          <a:noFill/>
        </p:spPr>
        <p:txBody>
          <a:bodyPr wrap="square" rtlCol="0">
            <a:spAutoFit/>
          </a:bodyPr>
          <a:lstStyle/>
          <a:p>
            <a:r>
              <a:rPr lang="en-AU" b="1" dirty="0" smtClean="0">
                <a:latin typeface="Arial" pitchFamily="34" charset="0"/>
                <a:cs typeface="Arial" pitchFamily="34" charset="0"/>
              </a:rPr>
              <a:t>Working conditions</a:t>
            </a:r>
            <a:endParaRPr lang="en-AU" b="1" i="1" dirty="0" smtClean="0">
              <a:latin typeface="Arial" pitchFamily="34" charset="0"/>
              <a:cs typeface="Arial" pitchFamily="34" charset="0"/>
            </a:endParaRPr>
          </a:p>
          <a:p>
            <a:r>
              <a:rPr lang="en-AU" dirty="0" smtClean="0">
                <a:latin typeface="Arial" pitchFamily="34" charset="0"/>
                <a:cs typeface="Arial" pitchFamily="34" charset="0"/>
              </a:rPr>
              <a:t> </a:t>
            </a:r>
          </a:p>
          <a:p>
            <a:r>
              <a:rPr lang="en-AU" dirty="0" smtClean="0">
                <a:latin typeface="Arial" pitchFamily="34" charset="0"/>
                <a:cs typeface="Arial" pitchFamily="34" charset="0"/>
              </a:rPr>
              <a:t>The tourism and hospitality industry is made up of two distinctive groups of workers:</a:t>
            </a:r>
          </a:p>
          <a:p>
            <a:pPr lvl="0">
              <a:spcBef>
                <a:spcPts val="600"/>
              </a:spcBef>
              <a:buBlip>
                <a:blip r:embed="rId5"/>
              </a:buBlip>
            </a:pPr>
            <a:r>
              <a:rPr lang="en-AU" dirty="0" smtClean="0">
                <a:latin typeface="Arial" pitchFamily="34" charset="0"/>
                <a:cs typeface="Arial" pitchFamily="34" charset="0"/>
              </a:rPr>
              <a:t>Those who work on a full time permanent basis and have a career in hospitality </a:t>
            </a:r>
          </a:p>
          <a:p>
            <a:pPr lvl="0">
              <a:spcBef>
                <a:spcPts val="600"/>
              </a:spcBef>
              <a:buBlip>
                <a:blip r:embed="rId5"/>
              </a:buBlip>
            </a:pPr>
            <a:r>
              <a:rPr lang="en-AU" dirty="0" smtClean="0">
                <a:latin typeface="Arial" pitchFamily="34" charset="0"/>
                <a:cs typeface="Arial" pitchFamily="34" charset="0"/>
              </a:rPr>
              <a:t>Those who may consider their career elsewhere but work on a part time or casual basis, such as: a student studying at university working as a part time amusement ride operator. </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57422" y="1643050"/>
            <a:ext cx="6500858" cy="3801041"/>
          </a:xfrm>
          <a:prstGeom prst="rect">
            <a:avLst/>
          </a:prstGeom>
          <a:noFill/>
        </p:spPr>
        <p:txBody>
          <a:bodyPr wrap="square" rtlCol="0">
            <a:spAutoFit/>
          </a:bodyPr>
          <a:lstStyle/>
          <a:p>
            <a:r>
              <a:rPr lang="en-AU" b="1" dirty="0" smtClean="0">
                <a:latin typeface="Arial" pitchFamily="34" charset="0"/>
                <a:cs typeface="Arial" pitchFamily="34" charset="0"/>
              </a:rPr>
              <a:t>Anti Discrimination </a:t>
            </a:r>
            <a:endParaRPr lang="en-AU" b="1" i="1" dirty="0" smtClean="0">
              <a:latin typeface="Arial" pitchFamily="34" charset="0"/>
              <a:cs typeface="Arial" pitchFamily="34" charset="0"/>
            </a:endParaRPr>
          </a:p>
          <a:p>
            <a:r>
              <a:rPr lang="en-AU" dirty="0" smtClean="0">
                <a:latin typeface="Arial" pitchFamily="34" charset="0"/>
                <a:cs typeface="Arial" pitchFamily="34" charset="0"/>
              </a:rPr>
              <a:t> </a:t>
            </a:r>
          </a:p>
          <a:p>
            <a:r>
              <a:rPr lang="en-AU" dirty="0" smtClean="0">
                <a:latin typeface="Arial" pitchFamily="34" charset="0"/>
                <a:cs typeface="Arial" pitchFamily="34" charset="0"/>
              </a:rPr>
              <a:t>Australia has very strict laws regarding employment discrimination and any discrimination regarding the following items is illegal:  </a:t>
            </a:r>
          </a:p>
          <a:p>
            <a:r>
              <a:rPr lang="en-AU" dirty="0" smtClean="0">
                <a:latin typeface="Arial" pitchFamily="34" charset="0"/>
                <a:cs typeface="Arial" pitchFamily="34" charset="0"/>
              </a:rPr>
              <a:t> </a:t>
            </a:r>
          </a:p>
          <a:p>
            <a:pPr lvl="0">
              <a:spcBef>
                <a:spcPts val="600"/>
              </a:spcBef>
              <a:buBlip>
                <a:blip r:embed="rId5"/>
              </a:buBlip>
            </a:pPr>
            <a:r>
              <a:rPr lang="en-AU" dirty="0" smtClean="0">
                <a:latin typeface="Arial" pitchFamily="34" charset="0"/>
                <a:cs typeface="Arial" pitchFamily="34" charset="0"/>
              </a:rPr>
              <a:t>Race</a:t>
            </a:r>
          </a:p>
          <a:p>
            <a:pPr lvl="0">
              <a:spcBef>
                <a:spcPts val="600"/>
              </a:spcBef>
              <a:buBlip>
                <a:blip r:embed="rId5"/>
              </a:buBlip>
            </a:pPr>
            <a:r>
              <a:rPr lang="en-AU" dirty="0" smtClean="0">
                <a:latin typeface="Arial" pitchFamily="34" charset="0"/>
                <a:cs typeface="Arial" pitchFamily="34" charset="0"/>
              </a:rPr>
              <a:t>Colour </a:t>
            </a:r>
          </a:p>
          <a:p>
            <a:pPr lvl="0">
              <a:spcBef>
                <a:spcPts val="600"/>
              </a:spcBef>
              <a:buBlip>
                <a:blip r:embed="rId5"/>
              </a:buBlip>
            </a:pPr>
            <a:r>
              <a:rPr lang="en-AU" dirty="0" smtClean="0">
                <a:latin typeface="Arial" pitchFamily="34" charset="0"/>
                <a:cs typeface="Arial" pitchFamily="34" charset="0"/>
              </a:rPr>
              <a:t>Sex</a:t>
            </a:r>
          </a:p>
          <a:p>
            <a:pPr lvl="0">
              <a:spcBef>
                <a:spcPts val="600"/>
              </a:spcBef>
              <a:buBlip>
                <a:blip r:embed="rId5"/>
              </a:buBlip>
            </a:pPr>
            <a:r>
              <a:rPr lang="en-AU" dirty="0" smtClean="0">
                <a:latin typeface="Arial" pitchFamily="34" charset="0"/>
                <a:cs typeface="Arial" pitchFamily="34" charset="0"/>
              </a:rPr>
              <a:t>Mental disability </a:t>
            </a:r>
          </a:p>
          <a:p>
            <a:pPr lvl="0">
              <a:spcBef>
                <a:spcPts val="600"/>
              </a:spcBef>
              <a:buBlip>
                <a:blip r:embed="rId5"/>
              </a:buBlip>
            </a:pPr>
            <a:r>
              <a:rPr lang="en-AU" dirty="0" smtClean="0">
                <a:latin typeface="Arial" pitchFamily="34" charset="0"/>
                <a:cs typeface="Arial" pitchFamily="34" charset="0"/>
              </a:rPr>
              <a:t>Marital status </a:t>
            </a:r>
          </a:p>
          <a:p>
            <a:endParaRPr lang="en-AU" dirty="0"/>
          </a:p>
        </p:txBody>
      </p:sp>
      <p:sp>
        <p:nvSpPr>
          <p:cNvPr id="6" name="Rectangle 5"/>
          <p:cNvSpPr/>
          <p:nvPr/>
        </p:nvSpPr>
        <p:spPr>
          <a:xfrm>
            <a:off x="5143504" y="3357562"/>
            <a:ext cx="4572000" cy="1785104"/>
          </a:xfrm>
          <a:prstGeom prst="rect">
            <a:avLst/>
          </a:prstGeom>
        </p:spPr>
        <p:txBody>
          <a:bodyPr>
            <a:spAutoFit/>
          </a:bodyPr>
          <a:lstStyle/>
          <a:p>
            <a:pPr lvl="0">
              <a:spcBef>
                <a:spcPts val="600"/>
              </a:spcBef>
              <a:buBlip>
                <a:blip r:embed="rId5"/>
              </a:buBlip>
            </a:pPr>
            <a:r>
              <a:rPr lang="en-AU" dirty="0" smtClean="0">
                <a:latin typeface="Arial" pitchFamily="34" charset="0"/>
                <a:cs typeface="Arial" pitchFamily="34" charset="0"/>
              </a:rPr>
              <a:t>Sexual preference </a:t>
            </a:r>
          </a:p>
          <a:p>
            <a:pPr lvl="0">
              <a:spcBef>
                <a:spcPts val="600"/>
              </a:spcBef>
              <a:buBlip>
                <a:blip r:embed="rId5"/>
              </a:buBlip>
            </a:pPr>
            <a:r>
              <a:rPr lang="en-AU" dirty="0" smtClean="0">
                <a:latin typeface="Arial" pitchFamily="34" charset="0"/>
                <a:cs typeface="Arial" pitchFamily="34" charset="0"/>
              </a:rPr>
              <a:t>Pregnancy </a:t>
            </a:r>
          </a:p>
          <a:p>
            <a:pPr lvl="0">
              <a:spcBef>
                <a:spcPts val="600"/>
              </a:spcBef>
              <a:buBlip>
                <a:blip r:embed="rId5"/>
              </a:buBlip>
            </a:pPr>
            <a:r>
              <a:rPr lang="en-AU" dirty="0" smtClean="0">
                <a:latin typeface="Arial" pitchFamily="34" charset="0"/>
                <a:cs typeface="Arial" pitchFamily="34" charset="0"/>
              </a:rPr>
              <a:t>Religion </a:t>
            </a:r>
          </a:p>
          <a:p>
            <a:pPr lvl="0">
              <a:spcBef>
                <a:spcPts val="600"/>
              </a:spcBef>
              <a:buBlip>
                <a:blip r:embed="rId5"/>
              </a:buBlip>
            </a:pPr>
            <a:r>
              <a:rPr lang="en-AU" dirty="0" smtClean="0">
                <a:latin typeface="Arial" pitchFamily="34" charset="0"/>
                <a:cs typeface="Arial" pitchFamily="34" charset="0"/>
              </a:rPr>
              <a:t>Political opinion</a:t>
            </a:r>
          </a:p>
          <a:p>
            <a:pPr lvl="0">
              <a:spcBef>
                <a:spcPts val="600"/>
              </a:spcBef>
              <a:buBlip>
                <a:blip r:embed="rId5"/>
              </a:buBlip>
            </a:pPr>
            <a:r>
              <a:rPr lang="en-AU" dirty="0" smtClean="0">
                <a:latin typeface="Arial" pitchFamily="34" charset="0"/>
                <a:cs typeface="Arial" pitchFamily="34" charset="0"/>
              </a:rPr>
              <a:t>Social origin </a:t>
            </a:r>
          </a:p>
        </p:txBody>
      </p:sp>
      <p:pic>
        <p:nvPicPr>
          <p:cNvPr id="9" name="Picture 8" descr="C:\Stock photos\world9.jpg"/>
          <p:cNvPicPr/>
          <p:nvPr/>
        </p:nvPicPr>
        <p:blipFill>
          <a:blip r:embed="rId6" cstate="print"/>
          <a:srcRect/>
          <a:stretch>
            <a:fillRect/>
          </a:stretch>
        </p:blipFill>
        <p:spPr bwMode="auto">
          <a:xfrm>
            <a:off x="4500562" y="5357826"/>
            <a:ext cx="1473377" cy="1249541"/>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85984" y="1714488"/>
            <a:ext cx="6643734" cy="2739211"/>
          </a:xfrm>
          <a:prstGeom prst="rect">
            <a:avLst/>
          </a:prstGeom>
          <a:noFill/>
        </p:spPr>
        <p:txBody>
          <a:bodyPr wrap="square" rtlCol="0">
            <a:spAutoFit/>
          </a:bodyPr>
          <a:lstStyle/>
          <a:p>
            <a:r>
              <a:rPr lang="en-AU" b="1" dirty="0" smtClean="0">
                <a:latin typeface="Arial" pitchFamily="34" charset="0"/>
                <a:cs typeface="Arial" pitchFamily="34" charset="0"/>
              </a:rPr>
              <a:t>Award</a:t>
            </a:r>
          </a:p>
          <a:p>
            <a:r>
              <a:rPr lang="en-AU" dirty="0" smtClean="0">
                <a:latin typeface="Arial" pitchFamily="34" charset="0"/>
                <a:cs typeface="Arial" pitchFamily="34" charset="0"/>
              </a:rPr>
              <a:t> </a:t>
            </a:r>
          </a:p>
          <a:p>
            <a:r>
              <a:rPr lang="en-AU" dirty="0" smtClean="0">
                <a:latin typeface="Arial" pitchFamily="34" charset="0"/>
                <a:cs typeface="Arial" pitchFamily="34" charset="0"/>
              </a:rPr>
              <a:t>An Award is a set of minimum conditions negotiated between the industry, union and government which set the terms of employment for employees that the employer must follow. </a:t>
            </a:r>
          </a:p>
          <a:p>
            <a:r>
              <a:rPr lang="en-AU" dirty="0" smtClean="0">
                <a:latin typeface="Arial" pitchFamily="34" charset="0"/>
                <a:cs typeface="Arial" pitchFamily="34" charset="0"/>
              </a:rPr>
              <a:t> </a:t>
            </a:r>
            <a:r>
              <a:rPr lang="en-AU" b="1" dirty="0" smtClean="0">
                <a:latin typeface="Arial" pitchFamily="34" charset="0"/>
                <a:cs typeface="Arial" pitchFamily="34" charset="0"/>
              </a:rPr>
              <a:t> </a:t>
            </a:r>
          </a:p>
          <a:p>
            <a:pPr>
              <a:spcBef>
                <a:spcPts val="600"/>
              </a:spcBef>
              <a:buBlip>
                <a:blip r:embed="rId5"/>
              </a:buBlip>
            </a:pPr>
            <a:r>
              <a:rPr lang="en-AU" dirty="0" smtClean="0">
                <a:latin typeface="Arial" pitchFamily="34" charset="0"/>
                <a:cs typeface="Arial" pitchFamily="34" charset="0"/>
              </a:rPr>
              <a:t>An Enterprise Agreement </a:t>
            </a:r>
          </a:p>
          <a:p>
            <a:pPr>
              <a:spcBef>
                <a:spcPts val="600"/>
              </a:spcBef>
              <a:buBlip>
                <a:blip r:embed="rId5"/>
              </a:buBlip>
            </a:pPr>
            <a:r>
              <a:rPr lang="en-AU" dirty="0" smtClean="0">
                <a:latin typeface="Arial" pitchFamily="34" charset="0"/>
                <a:cs typeface="Arial" pitchFamily="34" charset="0"/>
              </a:rPr>
              <a:t>An Individual Agreement</a:t>
            </a:r>
          </a:p>
          <a:p>
            <a:endParaRPr lang="en-AU" dirty="0"/>
          </a:p>
        </p:txBody>
      </p:sp>
      <p:pic>
        <p:nvPicPr>
          <p:cNvPr id="6" name="Picture 5" descr="documents2.jpg"/>
          <p:cNvPicPr/>
          <p:nvPr/>
        </p:nvPicPr>
        <p:blipFill>
          <a:blip r:embed="rId6" cstate="print"/>
          <a:stretch>
            <a:fillRect/>
          </a:stretch>
        </p:blipFill>
        <p:spPr>
          <a:xfrm>
            <a:off x="4643438" y="4643446"/>
            <a:ext cx="2005693" cy="150222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85984" y="1714488"/>
            <a:ext cx="6500858" cy="4755148"/>
          </a:xfrm>
          <a:prstGeom prst="rect">
            <a:avLst/>
          </a:prstGeom>
          <a:noFill/>
        </p:spPr>
        <p:txBody>
          <a:bodyPr wrap="square" rtlCol="0">
            <a:spAutoFit/>
          </a:bodyPr>
          <a:lstStyle/>
          <a:p>
            <a:r>
              <a:rPr lang="en-AU" b="1" dirty="0" smtClean="0">
                <a:latin typeface="Arial" pitchFamily="34" charset="0"/>
                <a:cs typeface="Arial" pitchFamily="34" charset="0"/>
              </a:rPr>
              <a:t>Modern Awards</a:t>
            </a:r>
          </a:p>
          <a:p>
            <a:r>
              <a:rPr lang="en-AU" dirty="0" smtClean="0">
                <a:latin typeface="Arial" pitchFamily="34" charset="0"/>
                <a:cs typeface="Arial" pitchFamily="34" charset="0"/>
              </a:rPr>
              <a:t> </a:t>
            </a:r>
          </a:p>
          <a:p>
            <a:r>
              <a:rPr lang="en-AU" dirty="0" smtClean="0">
                <a:latin typeface="Arial" pitchFamily="34" charset="0"/>
                <a:cs typeface="Arial" pitchFamily="34" charset="0"/>
              </a:rPr>
              <a:t>Australia now has a system of ‘Modern Awards’ </a:t>
            </a:r>
          </a:p>
          <a:p>
            <a:r>
              <a:rPr lang="en-AU" dirty="0" smtClean="0">
                <a:latin typeface="Arial" pitchFamily="34" charset="0"/>
                <a:cs typeface="Arial" pitchFamily="34" charset="0"/>
              </a:rPr>
              <a:t> </a:t>
            </a:r>
          </a:p>
          <a:p>
            <a:r>
              <a:rPr lang="en-AU" dirty="0" smtClean="0">
                <a:latin typeface="Arial" pitchFamily="34" charset="0"/>
                <a:cs typeface="Arial" pitchFamily="34" charset="0"/>
              </a:rPr>
              <a:t>These Modern Awards commence from 1 January 2010. Modern Awards create one set of minimum conditions for all employees and employers across Australia. Staff may not be paid less than, or have conditions below these Modern Awards. </a:t>
            </a:r>
            <a:br>
              <a:rPr lang="en-AU" dirty="0" smtClean="0">
                <a:latin typeface="Arial" pitchFamily="34" charset="0"/>
                <a:cs typeface="Arial" pitchFamily="34" charset="0"/>
              </a:rPr>
            </a:br>
            <a:endParaRPr lang="en-AU" dirty="0" smtClean="0">
              <a:latin typeface="Arial" pitchFamily="34" charset="0"/>
              <a:cs typeface="Arial" pitchFamily="34" charset="0"/>
            </a:endParaRPr>
          </a:p>
          <a:p>
            <a:r>
              <a:rPr lang="en-AU" dirty="0" smtClean="0">
                <a:latin typeface="Arial" pitchFamily="34" charset="0"/>
                <a:cs typeface="Arial" pitchFamily="34" charset="0"/>
              </a:rPr>
              <a:t>New modern awards: </a:t>
            </a:r>
          </a:p>
          <a:p>
            <a:pPr lvl="0">
              <a:spcBef>
                <a:spcPts val="600"/>
              </a:spcBef>
              <a:buBlip>
                <a:blip r:embed="rId5"/>
              </a:buBlip>
            </a:pPr>
            <a:r>
              <a:rPr lang="en-AU" dirty="0" smtClean="0">
                <a:latin typeface="Arial" pitchFamily="34" charset="0"/>
                <a:cs typeface="Arial" pitchFamily="34" charset="0"/>
              </a:rPr>
              <a:t>General Industry Retail Award 2010 (travel agents) </a:t>
            </a:r>
          </a:p>
          <a:p>
            <a:pPr lvl="0">
              <a:spcBef>
                <a:spcPts val="600"/>
              </a:spcBef>
              <a:buBlip>
                <a:blip r:embed="rId5"/>
              </a:buBlip>
            </a:pPr>
            <a:r>
              <a:rPr lang="en-AU" dirty="0" smtClean="0">
                <a:latin typeface="Arial" pitchFamily="34" charset="0"/>
                <a:cs typeface="Arial" pitchFamily="34" charset="0"/>
              </a:rPr>
              <a:t>Amusement Events and Recreational Award 2010 (theme parks) </a:t>
            </a:r>
          </a:p>
          <a:p>
            <a:pPr lvl="0">
              <a:spcBef>
                <a:spcPts val="600"/>
              </a:spcBef>
              <a:buBlip>
                <a:blip r:embed="rId5"/>
              </a:buBlip>
            </a:pPr>
            <a:r>
              <a:rPr lang="en-AU" dirty="0" smtClean="0">
                <a:latin typeface="Arial" pitchFamily="34" charset="0"/>
                <a:cs typeface="Arial" pitchFamily="34" charset="0"/>
              </a:rPr>
              <a:t>Hospitality Industry (General) Award 2010</a:t>
            </a:r>
          </a:p>
          <a:p>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6" name="TextBox 5"/>
          <p:cNvSpPr txBox="1"/>
          <p:nvPr/>
        </p:nvSpPr>
        <p:spPr>
          <a:xfrm>
            <a:off x="2195736" y="1628800"/>
            <a:ext cx="6840760" cy="646331"/>
          </a:xfrm>
          <a:prstGeom prst="rect">
            <a:avLst/>
          </a:prstGeom>
          <a:noFill/>
        </p:spPr>
        <p:txBody>
          <a:bodyPr wrap="square" rtlCol="0">
            <a:spAutoFit/>
          </a:bodyPr>
          <a:lstStyle/>
          <a:p>
            <a:r>
              <a:rPr lang="en-AU" b="1" dirty="0" smtClean="0">
                <a:latin typeface="Arial" pitchFamily="34" charset="0"/>
                <a:cs typeface="Arial" pitchFamily="34" charset="0"/>
              </a:rPr>
              <a:t>Working conditions for permanent employees</a:t>
            </a:r>
            <a:endParaRPr lang="en-US" b="1"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9" name="Picture 8" descr="Award 1 Retail.jpg"/>
          <p:cNvPicPr/>
          <p:nvPr/>
        </p:nvPicPr>
        <p:blipFill>
          <a:blip r:embed="rId5" cstate="print"/>
          <a:stretch>
            <a:fillRect/>
          </a:stretch>
        </p:blipFill>
        <p:spPr>
          <a:xfrm>
            <a:off x="3203848" y="2060848"/>
            <a:ext cx="4536504" cy="468052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195736" y="1628800"/>
            <a:ext cx="6480720" cy="369332"/>
          </a:xfrm>
          <a:prstGeom prst="rect">
            <a:avLst/>
          </a:prstGeom>
          <a:noFill/>
        </p:spPr>
        <p:txBody>
          <a:bodyPr wrap="square" rtlCol="0">
            <a:spAutoFit/>
          </a:bodyPr>
          <a:lstStyle/>
          <a:p>
            <a:r>
              <a:rPr lang="en-AU" b="1" dirty="0" smtClean="0">
                <a:latin typeface="Arial" pitchFamily="34" charset="0"/>
                <a:cs typeface="Arial" pitchFamily="34" charset="0"/>
              </a:rPr>
              <a:t>Working conditions for part time employees</a:t>
            </a:r>
            <a:endParaRPr lang="en-US" b="1" dirty="0">
              <a:latin typeface="Arial" pitchFamily="34" charset="0"/>
              <a:cs typeface="Arial" pitchFamily="34" charset="0"/>
            </a:endParaRPr>
          </a:p>
        </p:txBody>
      </p:sp>
      <p:pic>
        <p:nvPicPr>
          <p:cNvPr id="6" name="Picture 5"/>
          <p:cNvPicPr/>
          <p:nvPr/>
        </p:nvPicPr>
        <p:blipFill>
          <a:blip r:embed="rId5" cstate="print"/>
          <a:stretch>
            <a:fillRect/>
          </a:stretch>
        </p:blipFill>
        <p:spPr bwMode="auto">
          <a:xfrm>
            <a:off x="3275856" y="2060848"/>
            <a:ext cx="3983146" cy="469918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628800"/>
            <a:ext cx="6552728" cy="369332"/>
          </a:xfrm>
          <a:prstGeom prst="rect">
            <a:avLst/>
          </a:prstGeom>
          <a:noFill/>
        </p:spPr>
        <p:txBody>
          <a:bodyPr wrap="square" rtlCol="0">
            <a:spAutoFit/>
          </a:bodyPr>
          <a:lstStyle/>
          <a:p>
            <a:r>
              <a:rPr lang="en-AU" b="1" dirty="0" smtClean="0">
                <a:latin typeface="Arial" pitchFamily="34" charset="0"/>
                <a:cs typeface="Arial" pitchFamily="34" charset="0"/>
              </a:rPr>
              <a:t>Working conditions for casual employees</a:t>
            </a:r>
            <a:endParaRPr lang="en-US" b="1" dirty="0" smtClean="0">
              <a:latin typeface="Arial" pitchFamily="34" charset="0"/>
              <a:cs typeface="Arial" pitchFamily="34" charset="0"/>
            </a:endParaRPr>
          </a:p>
        </p:txBody>
      </p:sp>
      <p:pic>
        <p:nvPicPr>
          <p:cNvPr id="6" name="Picture 5"/>
          <p:cNvPicPr/>
          <p:nvPr/>
        </p:nvPicPr>
        <p:blipFill>
          <a:blip r:embed="rId5" cstate="print"/>
          <a:stretch>
            <a:fillRect/>
          </a:stretch>
        </p:blipFill>
        <p:spPr bwMode="auto">
          <a:xfrm>
            <a:off x="3203848" y="2016480"/>
            <a:ext cx="3888432" cy="465288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628800"/>
            <a:ext cx="6696744" cy="5016758"/>
          </a:xfrm>
          <a:prstGeom prst="rect">
            <a:avLst/>
          </a:prstGeom>
          <a:noFill/>
        </p:spPr>
        <p:txBody>
          <a:bodyPr wrap="square" rtlCol="0">
            <a:spAutoFit/>
          </a:bodyPr>
          <a:lstStyle/>
          <a:p>
            <a:r>
              <a:rPr lang="en-AU" b="1" dirty="0" smtClean="0">
                <a:latin typeface="Arial" pitchFamily="34" charset="0"/>
                <a:cs typeface="Arial" pitchFamily="34" charset="0"/>
              </a:rPr>
              <a:t>Public Holidays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Most  Australian States have about 11 or 12 public holidays and these are generally as follows: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New years 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Christmas day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Boxing 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Australia 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Good Friday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Easter Saturday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Easter Monday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ANZAC 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Queen’s birthday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Labour day </a:t>
            </a:r>
            <a:endParaRPr lang="en-US" dirty="0" smtClean="0">
              <a:latin typeface="Arial" pitchFamily="34" charset="0"/>
              <a:cs typeface="Arial" pitchFamily="34" charset="0"/>
            </a:endParaRPr>
          </a:p>
          <a:p>
            <a:endParaRPr lang="en-US" dirty="0"/>
          </a:p>
        </p:txBody>
      </p:sp>
      <p:pic>
        <p:nvPicPr>
          <p:cNvPr id="6" name="Picture 5" descr="j0183290"/>
          <p:cNvPicPr/>
          <p:nvPr/>
        </p:nvPicPr>
        <p:blipFill>
          <a:blip r:embed="rId6" cstate="print"/>
          <a:stretch>
            <a:fillRect/>
          </a:stretch>
        </p:blipFill>
        <p:spPr bwMode="auto">
          <a:xfrm>
            <a:off x="6300192" y="3356992"/>
            <a:ext cx="1604282" cy="232518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10" name="TextBox 9"/>
          <p:cNvSpPr txBox="1"/>
          <p:nvPr/>
        </p:nvSpPr>
        <p:spPr>
          <a:xfrm>
            <a:off x="2267744" y="1628800"/>
            <a:ext cx="6696744" cy="2308324"/>
          </a:xfrm>
          <a:prstGeom prst="rect">
            <a:avLst/>
          </a:prstGeom>
          <a:noFill/>
        </p:spPr>
        <p:txBody>
          <a:bodyPr wrap="square" rtlCol="0">
            <a:spAutoFit/>
          </a:bodyPr>
          <a:lstStyle/>
          <a:p>
            <a:r>
              <a:rPr lang="en-AU" b="1" dirty="0" smtClean="0">
                <a:latin typeface="Arial" pitchFamily="34" charset="0"/>
                <a:cs typeface="Arial" pitchFamily="34" charset="0"/>
              </a:rPr>
              <a:t>Multicultural environment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Tourism is a real multi-cultural environment where customers and staff are from all over the world.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You will find many tourism staff like to travel and because of the world wide nature of the travel industry it is often quite easy to gain employment around the world. </a:t>
            </a:r>
            <a:endParaRPr lang="en-US" dirty="0">
              <a:latin typeface="Arial" pitchFamily="34" charset="0"/>
              <a:cs typeface="Arial" pitchFamily="34" charset="0"/>
            </a:endParaRPr>
          </a:p>
        </p:txBody>
      </p:sp>
      <p:graphicFrame>
        <p:nvGraphicFramePr>
          <p:cNvPr id="11" name="Diagram 10"/>
          <p:cNvGraphicFramePr/>
          <p:nvPr/>
        </p:nvGraphicFramePr>
        <p:xfrm>
          <a:off x="3419872" y="4149080"/>
          <a:ext cx="4499744" cy="24000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79687"/>
            <a:ext cx="6480720" cy="3385542"/>
          </a:xfrm>
          <a:prstGeom prst="rect">
            <a:avLst/>
          </a:prstGeom>
          <a:noFill/>
        </p:spPr>
        <p:txBody>
          <a:bodyPr wrap="square" rtlCol="0">
            <a:spAutoFit/>
          </a:bodyPr>
          <a:lstStyle/>
          <a:p>
            <a:r>
              <a:rPr lang="en-AU" b="1" dirty="0" smtClean="0">
                <a:latin typeface="Arial" pitchFamily="34" charset="0"/>
                <a:cs typeface="Arial" pitchFamily="34" charset="0"/>
              </a:rPr>
              <a:t>Breaks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Staff rostered for longer than five hours are generally entitled to a break from work duties.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Generally 10 to 15 minute ‘Coffee Breaks’ are taken during paid time with 30, 45, or 60 minute meal breaks are in unpaid time.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If staff members do not receive this break they may be entitled to extra payments in the way of penalty rates. </a:t>
            </a:r>
            <a:endParaRPr lang="en-US" dirty="0" smtClean="0">
              <a:latin typeface="Arial" pitchFamily="34" charset="0"/>
              <a:cs typeface="Arial" pitchFamily="34" charset="0"/>
            </a:endParaRPr>
          </a:p>
          <a:p>
            <a:r>
              <a:rPr lang="en-AU" sz="1600" dirty="0" smtClean="0">
                <a:latin typeface="Arial" pitchFamily="34" charset="0"/>
                <a:cs typeface="Arial" pitchFamily="34" charset="0"/>
              </a:rPr>
              <a:t> </a:t>
            </a:r>
            <a:endParaRPr lang="en-US" sz="1600" dirty="0" smtClean="0">
              <a:latin typeface="Arial" pitchFamily="34" charset="0"/>
              <a:cs typeface="Arial" pitchFamily="34" charset="0"/>
            </a:endParaRPr>
          </a:p>
        </p:txBody>
      </p:sp>
      <p:pic>
        <p:nvPicPr>
          <p:cNvPr id="6" name="Picture 5" descr="woman coffee.jpg"/>
          <p:cNvPicPr/>
          <p:nvPr/>
        </p:nvPicPr>
        <p:blipFill>
          <a:blip r:embed="rId5" cstate="print"/>
          <a:stretch>
            <a:fillRect/>
          </a:stretch>
        </p:blipFill>
        <p:spPr>
          <a:xfrm>
            <a:off x="4572000" y="5157192"/>
            <a:ext cx="2024945" cy="143735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483768" y="1988840"/>
            <a:ext cx="6192688" cy="2246769"/>
          </a:xfrm>
          <a:prstGeom prst="rect">
            <a:avLst/>
          </a:prstGeom>
          <a:noFill/>
        </p:spPr>
        <p:txBody>
          <a:bodyPr wrap="square" rtlCol="0">
            <a:spAutoFit/>
          </a:bodyPr>
          <a:lstStyle/>
          <a:p>
            <a:r>
              <a:rPr lang="en-AU" b="1" dirty="0" smtClean="0">
                <a:latin typeface="Arial" pitchFamily="34" charset="0"/>
                <a:cs typeface="Arial" pitchFamily="34" charset="0"/>
              </a:rPr>
              <a:t>Overtime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When Full time or Part Time workers work extra hours above their normal duties this is called ‘Overtime’ Full time and part time staff, in the hospitality and tourism industries, are required to work a reasonable amount of overtime.</a:t>
            </a:r>
            <a:endParaRPr lang="en-US" dirty="0" smtClean="0">
              <a:latin typeface="Arial" pitchFamily="34" charset="0"/>
              <a:cs typeface="Arial" pitchFamily="34" charset="0"/>
            </a:endParaRPr>
          </a:p>
          <a:p>
            <a:r>
              <a:rPr lang="en-AU" sz="1600" dirty="0" smtClean="0">
                <a:latin typeface="Arial" pitchFamily="34" charset="0"/>
                <a:cs typeface="Arial" pitchFamily="34" charset="0"/>
              </a:rPr>
              <a:t> </a:t>
            </a:r>
            <a:endParaRPr lang="en-US" sz="1600" dirty="0" smtClean="0">
              <a:latin typeface="Arial" pitchFamily="34" charset="0"/>
              <a:cs typeface="Arial" pitchFamily="34" charset="0"/>
            </a:endParaRPr>
          </a:p>
          <a:p>
            <a:r>
              <a:rPr lang="en-AU" sz="1600" dirty="0" smtClean="0">
                <a:latin typeface="Arial" pitchFamily="34" charset="0"/>
                <a:cs typeface="Arial" pitchFamily="34" charset="0"/>
              </a:rPr>
              <a:t> </a:t>
            </a:r>
            <a:endParaRPr lang="en-US" sz="1600" dirty="0" smtClean="0">
              <a:latin typeface="Arial" pitchFamily="34" charset="0"/>
              <a:cs typeface="Arial" pitchFamily="34" charset="0"/>
            </a:endParaRPr>
          </a:p>
        </p:txBody>
      </p:sp>
      <p:pic>
        <p:nvPicPr>
          <p:cNvPr id="6" name="Picture 5" descr="money10"/>
          <p:cNvPicPr/>
          <p:nvPr/>
        </p:nvPicPr>
        <p:blipFill>
          <a:blip r:embed="rId5" cstate="print"/>
          <a:srcRect/>
          <a:stretch>
            <a:fillRect/>
          </a:stretch>
        </p:blipFill>
        <p:spPr bwMode="auto">
          <a:xfrm>
            <a:off x="4355976" y="4581128"/>
            <a:ext cx="2352135" cy="1705773"/>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411760" y="1916832"/>
            <a:ext cx="6408712" cy="5032147"/>
          </a:xfrm>
          <a:prstGeom prst="rect">
            <a:avLst/>
          </a:prstGeom>
          <a:noFill/>
        </p:spPr>
        <p:txBody>
          <a:bodyPr wrap="square" rtlCol="0">
            <a:spAutoFit/>
          </a:bodyPr>
          <a:lstStyle/>
          <a:p>
            <a:r>
              <a:rPr lang="en-AU" b="1" dirty="0" smtClean="0">
                <a:latin typeface="Arial" pitchFamily="34" charset="0"/>
                <a:cs typeface="Arial" pitchFamily="34" charset="0"/>
              </a:rPr>
              <a:t>Annual Leave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Full time workers are entitled to 20 days leave per year for continuous service. </a:t>
            </a:r>
          </a:p>
          <a:p>
            <a:r>
              <a:rPr lang="en-AU" dirty="0" smtClean="0">
                <a:latin typeface="Arial" pitchFamily="34" charset="0"/>
                <a:cs typeface="Arial" pitchFamily="34" charset="0"/>
              </a:rPr>
              <a:t/>
            </a:r>
            <a:br>
              <a:rPr lang="en-AU" dirty="0" smtClean="0">
                <a:latin typeface="Arial" pitchFamily="34" charset="0"/>
                <a:cs typeface="Arial" pitchFamily="34" charset="0"/>
              </a:rPr>
            </a:br>
            <a:r>
              <a:rPr lang="en-AU" dirty="0" smtClean="0">
                <a:latin typeface="Arial" pitchFamily="34" charset="0"/>
                <a:cs typeface="Arial" pitchFamily="34" charset="0"/>
              </a:rPr>
              <a:t>In calculating ‘continuous service’ we must include the following:</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Annual leave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Public holidays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Long service leave</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Sick leave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Bereavement leave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Leave while off following a workplace accident or injury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Temporary stand down where the employee was not at fault </a:t>
            </a:r>
            <a:endParaRPr lang="en-US" dirty="0" smtClean="0">
              <a:latin typeface="Arial" pitchFamily="34" charset="0"/>
              <a:cs typeface="Arial" pitchFamily="34" charset="0"/>
            </a:endParaRPr>
          </a:p>
          <a:p>
            <a:r>
              <a:rPr lang="en-AU" sz="1600" dirty="0" smtClean="0">
                <a:latin typeface="Arial" pitchFamily="34" charset="0"/>
                <a:cs typeface="Arial" pitchFamily="34" charset="0"/>
              </a:rPr>
              <a:t> </a:t>
            </a:r>
            <a:endParaRPr lang="en-US" sz="1600" dirty="0" smtClean="0">
              <a:latin typeface="Arial" pitchFamily="34" charset="0"/>
              <a:cs typeface="Arial" pitchFamily="34" charset="0"/>
            </a:endParaRP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Rectangle 1"/>
          <p:cNvSpPr>
            <a:spLocks noChangeArrowheads="1"/>
          </p:cNvSpPr>
          <p:nvPr/>
        </p:nvSpPr>
        <p:spPr bwMode="auto">
          <a:xfrm>
            <a:off x="2195736" y="1916832"/>
            <a:ext cx="6840760" cy="4539656"/>
          </a:xfrm>
          <a:prstGeom prst="rect">
            <a:avLst/>
          </a:prstGeom>
          <a:noFill/>
          <a:ln w="9525">
            <a:noFill/>
            <a:miter lim="800000"/>
            <a:headEnd/>
            <a:tailEnd/>
          </a:ln>
          <a:effectLst/>
        </p:spPr>
        <p:txBody>
          <a:bodyPr vert="horz" wrap="square" lIns="91440" tIns="152352"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tx1"/>
                </a:solidFill>
                <a:effectLst/>
                <a:latin typeface="Arial" pitchFamily="34" charset="0"/>
                <a:cs typeface="Arial" pitchFamily="34" charset="0"/>
              </a:rPr>
              <a:t>Other Worker Entitlements (costs to the employer)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Superannuation - (retirement benefit)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Superannuation is money that is paid into your personal superannuation account that is invested and is only available when you reach a certain age and retire. In Australia it is COMPULSORY for employers to pay employees 9% of total wages in superannuation if: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The employee is: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pPr>
            <a:r>
              <a:rPr kumimoji="0" lang="en-US"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between 18 and 69 years old (inclusive)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pPr>
            <a:r>
              <a:rPr kumimoji="0" lang="en-US"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are paid $450 (before tax) or more in salary or wages in a month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pPr>
            <a:r>
              <a:rPr kumimoji="0" lang="en-US"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work full-time, part-time or on a casual basis.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Rectangle 1"/>
          <p:cNvSpPr>
            <a:spLocks noChangeArrowheads="1"/>
          </p:cNvSpPr>
          <p:nvPr/>
        </p:nvSpPr>
        <p:spPr bwMode="auto">
          <a:xfrm>
            <a:off x="2195736" y="1772816"/>
            <a:ext cx="676875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Workers’ compensation</a:t>
            </a: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pays the medical expenses and wages for the injured worker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Training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Training is a legal responsibility of the employer. Usually training is done within company time but often employees are flexible with this as they can see that they also receive a benefit from the training.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Uniforms and staff amenities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Some hospitality employers provide uniforms to staff and some do not. You will find that larger employers tend to provide uniforms while smaller employers tend not to provide uniforms. </a:t>
            </a:r>
            <a:endParaRPr kumimoji="0" lang="en-A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480720" cy="1415772"/>
          </a:xfrm>
          <a:prstGeom prst="rect">
            <a:avLst/>
          </a:prstGeom>
          <a:noFill/>
        </p:spPr>
        <p:txBody>
          <a:bodyPr wrap="square" rtlCol="0">
            <a:spAutoFit/>
          </a:bodyPr>
          <a:lstStyle/>
          <a:p>
            <a:r>
              <a:rPr lang="en-AU" sz="3200" b="1" u="sng" dirty="0" smtClean="0">
                <a:latin typeface="Arial" pitchFamily="34" charset="0"/>
                <a:cs typeface="Arial" pitchFamily="34" charset="0"/>
              </a:rPr>
              <a:t>Activity 2 </a:t>
            </a:r>
            <a:endParaRPr lang="en-US" sz="3200" u="sng"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1. What Award or workplace agreement are you paid by in your workplace?</a:t>
            </a:r>
            <a:endParaRPr lang="en-US" dirty="0">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Rectangle 1"/>
          <p:cNvSpPr>
            <a:spLocks noChangeArrowheads="1"/>
          </p:cNvSpPr>
          <p:nvPr/>
        </p:nvSpPr>
        <p:spPr bwMode="auto">
          <a:xfrm>
            <a:off x="2195736" y="1988840"/>
            <a:ext cx="6552728" cy="2831496"/>
          </a:xfrm>
          <a:prstGeom prst="rect">
            <a:avLst/>
          </a:prstGeom>
          <a:noFill/>
          <a:ln w="9525">
            <a:noFill/>
            <a:miter lim="800000"/>
            <a:headEnd/>
            <a:tailEnd/>
          </a:ln>
          <a:effectLst/>
        </p:spPr>
        <p:txBody>
          <a:bodyPr vert="horz" wrap="square" lIns="91440" tIns="152352"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chemeClr val="tx1"/>
                </a:solidFill>
                <a:effectLst/>
                <a:latin typeface="Arial" pitchFamily="34" charset="0"/>
                <a:cs typeface="Arial" pitchFamily="34" charset="0"/>
              </a:rPr>
              <a:t>Resignation and termination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 employee is required to give advanced notice to an employer if they resign. </a:t>
            </a:r>
          </a:p>
          <a:p>
            <a:pPr marL="0" marR="0" lvl="0" indent="0" algn="l" defTabSz="914400" rtl="0" eaLnBrk="0" fontAlgn="base" latinLnBrk="0" hangingPunct="0">
              <a:lnSpc>
                <a:spcPct val="100000"/>
              </a:lnSpc>
              <a:spcBef>
                <a:spcPct val="0"/>
              </a:spcBef>
              <a:spcAft>
                <a:spcPct val="0"/>
              </a:spcAft>
              <a:buClrTx/>
              <a:buSzTx/>
              <a:buFontTx/>
              <a:buNone/>
              <a:tabLst/>
            </a:pPr>
            <a:endParaRPr lang="en-AU"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allows the employer to make arrangements to cover the persons shift and allow business to continue un interrupted.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AU" sz="15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n-AU" sz="1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Rectangle 1"/>
          <p:cNvSpPr>
            <a:spLocks noChangeArrowheads="1"/>
          </p:cNvSpPr>
          <p:nvPr/>
        </p:nvSpPr>
        <p:spPr bwMode="auto">
          <a:xfrm>
            <a:off x="2123728" y="1700808"/>
            <a:ext cx="6768752" cy="4924401"/>
          </a:xfrm>
          <a:prstGeom prst="rect">
            <a:avLst/>
          </a:prstGeom>
          <a:noFill/>
          <a:ln w="9525">
            <a:noFill/>
            <a:miter lim="800000"/>
            <a:headEnd/>
            <a:tailEnd/>
          </a:ln>
          <a:effectLst/>
        </p:spPr>
        <p:txBody>
          <a:bodyPr vert="horz" wrap="square" lIns="91440" tIns="76176"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Lst>
            </a:pPr>
            <a:r>
              <a:rPr kumimoji="0" lang="en-AU" b="1" i="0" u="none" strike="noStrike" cap="none" normalizeH="0" baseline="0" dirty="0" smtClean="0">
                <a:ln>
                  <a:noFill/>
                </a:ln>
                <a:solidFill>
                  <a:schemeClr val="tx1"/>
                </a:solidFill>
                <a:effectLst/>
                <a:latin typeface="Arial" pitchFamily="34" charset="0"/>
                <a:cs typeface="Arial" pitchFamily="34" charset="0"/>
              </a:rPr>
              <a:t>Sources of industrial relations information</a:t>
            </a:r>
          </a:p>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Lst>
            </a:pPr>
            <a:endParaRPr kumimoji="0" lang="en-AU"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Information on the different workplace agreements is available from any of the following places: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your employer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your State or Federal Government Department of Industrial Relations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industry associations such as Chamber of Commerce and Industry or the Australian Hotels Association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unions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Government or union websites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Government help telephone lines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solicitors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legal aid services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Blip>
                <a:blip r:embed="rId5"/>
              </a:buBlip>
              <a:tabLst>
                <a:tab pos="228600" algn="l"/>
                <a:tab pos="457200" algn="l"/>
              </a:tabLst>
            </a:pPr>
            <a:r>
              <a:rPr kumimoji="0" lang="en-A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Other friends working in the same industry </a:t>
            </a:r>
            <a:endParaRPr kumimoji="0" lang="en-A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624736" cy="2308324"/>
          </a:xfrm>
          <a:prstGeom prst="rect">
            <a:avLst/>
          </a:prstGeom>
          <a:noFill/>
        </p:spPr>
        <p:txBody>
          <a:bodyPr wrap="square" rtlCol="0">
            <a:spAutoFit/>
          </a:bodyPr>
          <a:lstStyle/>
          <a:p>
            <a:r>
              <a:rPr lang="en-AU" b="1" dirty="0" smtClean="0">
                <a:latin typeface="Arial" pitchFamily="34" charset="0"/>
                <a:cs typeface="Arial" pitchFamily="34" charset="0"/>
              </a:rPr>
              <a:t>Equal employment opportunity</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Equal employment opportunity (EEO) is the principle of equal pay and conditions for all in the workplace; it involves identifying and eliminating any discriminatory barriers that cause inequality in the employment of any person or group of persons.</a:t>
            </a:r>
            <a:endParaRPr lang="en-US" dirty="0" smtClean="0">
              <a:latin typeface="Arial" pitchFamily="34" charset="0"/>
              <a:cs typeface="Arial" pitchFamily="34" charset="0"/>
            </a:endParaRPr>
          </a:p>
          <a:p>
            <a:endParaRPr lang="en-US" dirty="0"/>
          </a:p>
        </p:txBody>
      </p:sp>
      <p:pic>
        <p:nvPicPr>
          <p:cNvPr id="6" name="Picture 5" descr="EEO_logo_e.jpg"/>
          <p:cNvPicPr/>
          <p:nvPr/>
        </p:nvPicPr>
        <p:blipFill>
          <a:blip r:embed="rId5" cstate="print"/>
          <a:stretch>
            <a:fillRect/>
          </a:stretch>
        </p:blipFill>
        <p:spPr>
          <a:xfrm>
            <a:off x="3851920" y="4149080"/>
            <a:ext cx="3103946" cy="139837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696744" cy="4739759"/>
          </a:xfrm>
          <a:prstGeom prst="rect">
            <a:avLst/>
          </a:prstGeom>
          <a:noFill/>
        </p:spPr>
        <p:txBody>
          <a:bodyPr wrap="square" rtlCol="0">
            <a:spAutoFit/>
          </a:bodyPr>
          <a:lstStyle/>
          <a:p>
            <a:r>
              <a:rPr lang="en-AU" b="1" dirty="0" smtClean="0">
                <a:latin typeface="Arial" pitchFamily="34" charset="0"/>
                <a:cs typeface="Arial" pitchFamily="34" charset="0"/>
              </a:rPr>
              <a:t>New Technologies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Internet services now easily available: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Book airline tickets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Book train tickets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Book hotel rooms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Buy travel insurance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Seek destination information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Buy theatre tickets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Read hotel and restaurant reviews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Travel blogs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Restaurant blogs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Sports and concert tickets </a:t>
            </a:r>
            <a:endParaRPr lang="en-US" dirty="0" smtClean="0">
              <a:latin typeface="Arial" pitchFamily="34" charset="0"/>
              <a:cs typeface="Arial" pitchFamily="34" charset="0"/>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195736" y="1700808"/>
            <a:ext cx="6696744" cy="5339923"/>
          </a:xfrm>
          <a:prstGeom prst="rect">
            <a:avLst/>
          </a:prstGeom>
          <a:noFill/>
        </p:spPr>
        <p:txBody>
          <a:bodyPr wrap="square" rtlCol="0">
            <a:spAutoFit/>
          </a:bodyPr>
          <a:lstStyle/>
          <a:p>
            <a:r>
              <a:rPr lang="en-AU" b="1" dirty="0" smtClean="0">
                <a:latin typeface="Arial" pitchFamily="34" charset="0"/>
                <a:cs typeface="Arial" pitchFamily="34" charset="0"/>
              </a:rPr>
              <a:t>What is the Tourism Sector all about?</a:t>
            </a:r>
            <a:endParaRPr lang="en-US" dirty="0" smtClean="0">
              <a:latin typeface="Arial" pitchFamily="34" charset="0"/>
              <a:cs typeface="Arial" pitchFamily="34" charset="0"/>
            </a:endParaRPr>
          </a:p>
          <a:p>
            <a:r>
              <a:rPr lang="en-AU" b="1"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There are basically two types of travellers in the tourism sector; Business travellers and tourists.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These include areas such as: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Conferences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Natural features such as: beaches, mountains, forests, Great Barrier Reef, Uluru, etc.</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Complementary industries, such as the wine industry</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Tours and sightseeing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Attractions, such as: theme parks, museums and theatre shows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Sports and special events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 managers accompany tourists on extended touring programs  </a:t>
            </a:r>
            <a:endParaRPr lang="en-US" dirty="0" smtClean="0">
              <a:latin typeface="Arial" pitchFamily="34" charset="0"/>
              <a:cs typeface="Arial" pitchFamily="34" charset="0"/>
            </a:endParaRP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624736" cy="4801314"/>
          </a:xfrm>
          <a:prstGeom prst="rect">
            <a:avLst/>
          </a:prstGeom>
          <a:noFill/>
        </p:spPr>
        <p:txBody>
          <a:bodyPr wrap="square" rtlCol="0">
            <a:spAutoFit/>
          </a:bodyPr>
          <a:lstStyle/>
          <a:p>
            <a:r>
              <a:rPr lang="en-AU" b="1" dirty="0" err="1" smtClean="0">
                <a:latin typeface="Arial" pitchFamily="34" charset="0"/>
                <a:cs typeface="Arial" pitchFamily="34" charset="0"/>
              </a:rPr>
              <a:t>Smartphones</a:t>
            </a:r>
            <a:r>
              <a:rPr lang="en-AU" b="1" dirty="0" smtClean="0">
                <a:latin typeface="Arial" pitchFamily="34" charset="0"/>
                <a:cs typeface="Arial" pitchFamily="34" charset="0"/>
              </a:rPr>
              <a:t> </a:t>
            </a:r>
          </a:p>
          <a:p>
            <a:endParaRPr lang="en-US" b="1" i="1" dirty="0" smtClean="0">
              <a:latin typeface="Arial" pitchFamily="34" charset="0"/>
              <a:cs typeface="Arial" pitchFamily="34" charset="0"/>
            </a:endParaRPr>
          </a:p>
          <a:p>
            <a:r>
              <a:rPr lang="en-AU" dirty="0" smtClean="0">
                <a:latin typeface="Arial" pitchFamily="34" charset="0"/>
                <a:cs typeface="Arial" pitchFamily="34" charset="0"/>
              </a:rPr>
              <a:t>New </a:t>
            </a:r>
            <a:r>
              <a:rPr lang="en-AU" dirty="0" err="1" smtClean="0">
                <a:latin typeface="Arial" pitchFamily="34" charset="0"/>
                <a:cs typeface="Arial" pitchFamily="34" charset="0"/>
              </a:rPr>
              <a:t>Smartphones</a:t>
            </a:r>
            <a:r>
              <a:rPr lang="en-AU" dirty="0" smtClean="0">
                <a:latin typeface="Arial" pitchFamily="34" charset="0"/>
                <a:cs typeface="Arial" pitchFamily="34" charset="0"/>
              </a:rPr>
              <a:t> and Smartphone apps have new technologies which are being applied to more and more tasks all the time.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dirty="0" smtClean="0">
                <a:latin typeface="Arial" pitchFamily="34" charset="0"/>
                <a:cs typeface="Arial" pitchFamily="34" charset="0"/>
              </a:rPr>
              <a:t>Audio guides </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Audio guides have been used for a long time at venues such as museums and historical sites.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dirty="0" smtClean="0">
                <a:latin typeface="Arial" pitchFamily="34" charset="0"/>
                <a:cs typeface="Arial" pitchFamily="34" charset="0"/>
              </a:rPr>
              <a:t>Tourism research bodies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There are a number of tourism research bodies that keep tract of statistics and trends in tourism that can be referred to when planning tourism products or providing tourism services. </a:t>
            </a:r>
            <a:endParaRPr lang="en-US" dirty="0" smtClean="0">
              <a:latin typeface="Arial" pitchFamily="34" charset="0"/>
              <a:cs typeface="Arial" pitchFamily="34" charset="0"/>
            </a:endParaRP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696744" cy="4985980"/>
          </a:xfrm>
          <a:prstGeom prst="rect">
            <a:avLst/>
          </a:prstGeom>
          <a:noFill/>
        </p:spPr>
        <p:txBody>
          <a:bodyPr wrap="square" rtlCol="0">
            <a:spAutoFit/>
          </a:bodyPr>
          <a:lstStyle/>
          <a:p>
            <a:r>
              <a:rPr lang="en-AU" b="1" dirty="0" smtClean="0">
                <a:latin typeface="Arial" pitchFamily="34" charset="0"/>
                <a:cs typeface="Arial" pitchFamily="34" charset="0"/>
              </a:rPr>
              <a:t>Update and maintain local knowledge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It helps if a specific person has been allocated responsibility to update and share tourist information at the venue. </a:t>
            </a:r>
          </a:p>
          <a:p>
            <a:endParaRPr lang="en-AU" dirty="0" smtClean="0">
              <a:latin typeface="Arial" pitchFamily="34" charset="0"/>
              <a:cs typeface="Arial" pitchFamily="34" charset="0"/>
            </a:endParaRPr>
          </a:p>
          <a:p>
            <a:r>
              <a:rPr lang="en-AU" dirty="0" smtClean="0">
                <a:latin typeface="Arial" pitchFamily="34" charset="0"/>
                <a:cs typeface="Arial" pitchFamily="34" charset="0"/>
              </a:rPr>
              <a:t>It is often one of those tasks that nobody really considers it their job so it quite often does not get done and the information becomes out of date very fast.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Visitor Information Centre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Visit</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Feedback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Discuss</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Read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Email list </a:t>
            </a:r>
            <a:endParaRPr lang="en-US" dirty="0" smtClean="0">
              <a:latin typeface="Arial" pitchFamily="34" charset="0"/>
              <a:cs typeface="Arial" pitchFamily="34" charset="0"/>
            </a:endParaRP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696744" cy="2123658"/>
          </a:xfrm>
          <a:prstGeom prst="rect">
            <a:avLst/>
          </a:prstGeom>
          <a:noFill/>
        </p:spPr>
        <p:txBody>
          <a:bodyPr wrap="square" rtlCol="0">
            <a:spAutoFit/>
          </a:bodyPr>
          <a:lstStyle/>
          <a:p>
            <a:r>
              <a:rPr lang="en-AU" sz="3200" b="1" u="sng" dirty="0" smtClean="0">
                <a:latin typeface="Arial" pitchFamily="34" charset="0"/>
                <a:cs typeface="Arial" pitchFamily="34" charset="0"/>
              </a:rPr>
              <a:t>Activity 3 </a:t>
            </a:r>
            <a:endParaRPr lang="en-US" sz="3200" u="sng"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Looking through your visitor information files, you see that the information for a tour company is two years old. </a:t>
            </a:r>
          </a:p>
          <a:p>
            <a:pPr marL="342900" indent="-342900">
              <a:spcBef>
                <a:spcPts val="600"/>
              </a:spcBef>
              <a:buFont typeface="+mj-lt"/>
              <a:buAutoNum type="arabicPeriod"/>
            </a:pPr>
            <a:r>
              <a:rPr lang="en-AU" dirty="0" smtClean="0">
                <a:latin typeface="Arial" pitchFamily="34" charset="0"/>
                <a:cs typeface="Arial" pitchFamily="34" charset="0"/>
              </a:rPr>
              <a:t>What do you do to update the information?  </a:t>
            </a:r>
          </a:p>
          <a:p>
            <a:pPr marL="342900" indent="-342900">
              <a:spcBef>
                <a:spcPts val="600"/>
              </a:spcBef>
              <a:buFont typeface="+mj-lt"/>
              <a:buAutoNum type="arabicPeriod"/>
            </a:pPr>
            <a:r>
              <a:rPr lang="en-AU" dirty="0" smtClean="0">
                <a:latin typeface="Arial" pitchFamily="34" charset="0"/>
                <a:cs typeface="Arial" pitchFamily="34" charset="0"/>
              </a:rPr>
              <a:t>What information would you seek to update? </a:t>
            </a:r>
            <a:endParaRPr lang="en-US" dirty="0">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628800"/>
            <a:ext cx="6696744" cy="3293209"/>
          </a:xfrm>
          <a:prstGeom prst="rect">
            <a:avLst/>
          </a:prstGeom>
          <a:noFill/>
        </p:spPr>
        <p:txBody>
          <a:bodyPr wrap="square" rtlCol="0">
            <a:spAutoFit/>
          </a:bodyPr>
          <a:lstStyle/>
          <a:p>
            <a:r>
              <a:rPr lang="en-AU" b="1" dirty="0" smtClean="0">
                <a:latin typeface="Arial" pitchFamily="34" charset="0"/>
                <a:cs typeface="Arial" pitchFamily="34" charset="0"/>
              </a:rPr>
              <a:t>Communication skills </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Many things can go wrong in the hospitality industry from taking the wrong order in a restaurant to reading the roster incorrectly and not turning up to work when you are meant to be there.</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Verbal communication involves questioning, listening and answering.</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Non-verbal communication involves body language, which includes facial expression, eye contact and posture.</a:t>
            </a:r>
            <a:endParaRPr lang="en-US" dirty="0" smtClean="0">
              <a:latin typeface="Arial" pitchFamily="34" charset="0"/>
              <a:cs typeface="Arial" pitchFamily="34" charset="0"/>
            </a:endParaRPr>
          </a:p>
          <a:p>
            <a:endParaRPr lang="en-US" dirty="0"/>
          </a:p>
        </p:txBody>
      </p:sp>
      <p:pic>
        <p:nvPicPr>
          <p:cNvPr id="6" name="Picture 5" descr="man planning.jpg"/>
          <p:cNvPicPr/>
          <p:nvPr/>
        </p:nvPicPr>
        <p:blipFill>
          <a:blip r:embed="rId6" cstate="print"/>
          <a:stretch>
            <a:fillRect/>
          </a:stretch>
        </p:blipFill>
        <p:spPr>
          <a:xfrm>
            <a:off x="4283968" y="4941168"/>
            <a:ext cx="2612305" cy="1619146"/>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67744" y="1700808"/>
            <a:ext cx="6624736" cy="4231928"/>
          </a:xfrm>
          <a:prstGeom prst="rect">
            <a:avLst/>
          </a:prstGeom>
          <a:noFill/>
        </p:spPr>
        <p:txBody>
          <a:bodyPr wrap="square" rtlCol="0">
            <a:spAutoFit/>
          </a:bodyPr>
          <a:lstStyle/>
          <a:p>
            <a:r>
              <a:rPr lang="en-AU" b="1" dirty="0" smtClean="0">
                <a:latin typeface="Arial" pitchFamily="34" charset="0"/>
                <a:cs typeface="Arial" pitchFamily="34" charset="0"/>
              </a:rPr>
              <a:t>Etiquette and good manners</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dirty="0" smtClean="0">
                <a:latin typeface="Arial" pitchFamily="34" charset="0"/>
                <a:cs typeface="Arial" pitchFamily="34" charset="0"/>
              </a:rPr>
              <a:t>Manners might seem old fashioned to some people but in the tourist business manners are essential. </a:t>
            </a:r>
            <a:endParaRPr lang="en-US"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Call male guests “Sir” or use their name; Mr Smith.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Call female guests “Madam” or use their name; Mrs Smith.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Let the guest walk through a door first.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Hold open a door for a guest.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Say “Thank you”.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Listen when they talk.</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Offer your help</a:t>
            </a:r>
            <a:endParaRPr lang="en-US" dirty="0" smtClean="0">
              <a:latin typeface="Arial" pitchFamily="34" charset="0"/>
              <a:cs typeface="Arial" pitchFamily="34" charset="0"/>
            </a:endParaRPr>
          </a:p>
          <a:p>
            <a:endParaRPr lang="en-US" dirty="0"/>
          </a:p>
        </p:txBody>
      </p:sp>
      <p:pic>
        <p:nvPicPr>
          <p:cNvPr id="6" name="Picture 5" descr="thank you.jpg"/>
          <p:cNvPicPr/>
          <p:nvPr/>
        </p:nvPicPr>
        <p:blipFill>
          <a:blip r:embed="rId6" cstate="print"/>
          <a:stretch>
            <a:fillRect/>
          </a:stretch>
        </p:blipFill>
        <p:spPr>
          <a:xfrm>
            <a:off x="6012160" y="4653136"/>
            <a:ext cx="2463198" cy="156770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714488"/>
            <a:ext cx="6643734" cy="3970318"/>
          </a:xfrm>
          <a:prstGeom prst="rect">
            <a:avLst/>
          </a:prstGeom>
          <a:noFill/>
        </p:spPr>
        <p:txBody>
          <a:bodyPr wrap="square" rtlCol="0">
            <a:spAutoFit/>
          </a:bodyPr>
          <a:lstStyle/>
          <a:p>
            <a:r>
              <a:rPr lang="en-AU" b="1" dirty="0" smtClean="0">
                <a:latin typeface="Arial" pitchFamily="34" charset="0"/>
                <a:cs typeface="Arial" pitchFamily="34" charset="0"/>
              </a:rPr>
              <a:t>Handling customer complaints</a:t>
            </a:r>
            <a:endParaRPr lang="en-AU" b="1" i="1" dirty="0" smtClean="0">
              <a:latin typeface="Arial" pitchFamily="34" charset="0"/>
              <a:cs typeface="Arial" pitchFamily="34" charset="0"/>
            </a:endParaRPr>
          </a:p>
          <a:p>
            <a:r>
              <a:rPr lang="en-AU" dirty="0" smtClean="0">
                <a:latin typeface="Arial" pitchFamily="34" charset="0"/>
                <a:cs typeface="Arial" pitchFamily="34" charset="0"/>
              </a:rPr>
              <a:t>	</a:t>
            </a:r>
          </a:p>
          <a:p>
            <a:r>
              <a:rPr lang="en-AU" dirty="0" smtClean="0">
                <a:latin typeface="Arial" pitchFamily="34" charset="0"/>
                <a:cs typeface="Arial" pitchFamily="34" charset="0"/>
              </a:rPr>
              <a:t>Things do not always go according to plan and sometimes customers are disappointed with our products and services. </a:t>
            </a:r>
            <a:endParaRPr lang="en-AU"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Most </a:t>
            </a:r>
            <a:r>
              <a:rPr lang="en-AU" dirty="0" smtClean="0">
                <a:latin typeface="Arial" pitchFamily="34" charset="0"/>
                <a:cs typeface="Arial" pitchFamily="34" charset="0"/>
              </a:rPr>
              <a:t>customers understand this and give us an opportunity to fix the problem but sometimes they do not and make a complaint. </a:t>
            </a:r>
            <a:endParaRPr lang="en-AU"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If </a:t>
            </a:r>
            <a:r>
              <a:rPr lang="en-AU" dirty="0" smtClean="0">
                <a:latin typeface="Arial" pitchFamily="34" charset="0"/>
                <a:cs typeface="Arial" pitchFamily="34" charset="0"/>
              </a:rPr>
              <a:t>their complaint is not attended to their satisfaction then the customer will not return and will also probably tell their friends about what a bad experience they had, leading to bad word of mouth for your business.</a:t>
            </a:r>
          </a:p>
          <a:p>
            <a:endParaRPr lang="en-A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85984" y="1714488"/>
            <a:ext cx="6572296" cy="4385816"/>
          </a:xfrm>
          <a:prstGeom prst="rect">
            <a:avLst/>
          </a:prstGeom>
          <a:noFill/>
        </p:spPr>
        <p:txBody>
          <a:bodyPr wrap="square" rtlCol="0">
            <a:spAutoFit/>
          </a:bodyPr>
          <a:lstStyle/>
          <a:p>
            <a:r>
              <a:rPr lang="en-AU" b="1" dirty="0" smtClean="0">
                <a:latin typeface="Arial" pitchFamily="34" charset="0"/>
                <a:cs typeface="Arial" pitchFamily="34" charset="0"/>
              </a:rPr>
              <a:t>Active Listening</a:t>
            </a:r>
            <a:endParaRPr lang="en-AU" dirty="0" smtClean="0">
              <a:latin typeface="Arial" pitchFamily="34" charset="0"/>
              <a:cs typeface="Arial" pitchFamily="34" charset="0"/>
            </a:endParaRPr>
          </a:p>
          <a:p>
            <a:r>
              <a:rPr lang="en-AU" dirty="0" smtClean="0">
                <a:latin typeface="Arial" pitchFamily="34" charset="0"/>
                <a:cs typeface="Arial" pitchFamily="34" charset="0"/>
              </a:rPr>
              <a:t> </a:t>
            </a:r>
          </a:p>
          <a:p>
            <a:r>
              <a:rPr lang="en-AU" b="1" dirty="0" smtClean="0">
                <a:latin typeface="Arial" pitchFamily="34" charset="0"/>
                <a:cs typeface="Arial" pitchFamily="34" charset="0"/>
              </a:rPr>
              <a:t>Active listening involves: </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Hearing the </a:t>
            </a:r>
            <a:r>
              <a:rPr lang="en-AU" dirty="0" smtClean="0">
                <a:latin typeface="Arial" pitchFamily="34" charset="0"/>
                <a:cs typeface="Arial" pitchFamily="34" charset="0"/>
              </a:rPr>
              <a:t>speaker</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Facing the person and looking at them in the eyes </a:t>
            </a:r>
          </a:p>
          <a:p>
            <a:pPr lvl="0">
              <a:spcBef>
                <a:spcPts val="600"/>
              </a:spcBef>
              <a:buBlip>
                <a:blip r:embed="rId5"/>
              </a:buBlip>
            </a:pPr>
            <a:r>
              <a:rPr lang="en-AU" dirty="0" smtClean="0">
                <a:latin typeface="Arial" pitchFamily="34" charset="0"/>
                <a:cs typeface="Arial" pitchFamily="34" charset="0"/>
              </a:rPr>
              <a:t>Pay </a:t>
            </a:r>
            <a:r>
              <a:rPr lang="en-AU" dirty="0" smtClean="0">
                <a:latin typeface="Arial" pitchFamily="34" charset="0"/>
                <a:cs typeface="Arial" pitchFamily="34" charset="0"/>
              </a:rPr>
              <a:t>attention</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Give </a:t>
            </a:r>
            <a:r>
              <a:rPr lang="en-AU" dirty="0" smtClean="0">
                <a:latin typeface="Arial" pitchFamily="34" charset="0"/>
                <a:cs typeface="Arial" pitchFamily="34" charset="0"/>
              </a:rPr>
              <a:t>feedback</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Ask questions to clarify understanding </a:t>
            </a:r>
          </a:p>
          <a:p>
            <a:pPr lvl="0">
              <a:spcBef>
                <a:spcPts val="600"/>
              </a:spcBef>
              <a:buBlip>
                <a:blip r:embed="rId5"/>
              </a:buBlip>
            </a:pPr>
            <a:r>
              <a:rPr lang="en-AU" dirty="0" smtClean="0">
                <a:latin typeface="Arial" pitchFamily="34" charset="0"/>
                <a:cs typeface="Arial" pitchFamily="34" charset="0"/>
              </a:rPr>
              <a:t>Take notes if appropriate</a:t>
            </a:r>
          </a:p>
          <a:p>
            <a:pPr lvl="0">
              <a:spcBef>
                <a:spcPts val="600"/>
              </a:spcBef>
              <a:buBlip>
                <a:blip r:embed="rId5"/>
              </a:buBlip>
            </a:pPr>
            <a:r>
              <a:rPr lang="en-AU" dirty="0" smtClean="0">
                <a:latin typeface="Arial" pitchFamily="34" charset="0"/>
                <a:cs typeface="Arial" pitchFamily="34" charset="0"/>
              </a:rPr>
              <a:t>Show interest. </a:t>
            </a:r>
          </a:p>
          <a:p>
            <a:pPr lvl="0">
              <a:spcBef>
                <a:spcPts val="600"/>
              </a:spcBef>
              <a:buBlip>
                <a:blip r:embed="rId5"/>
              </a:buBlip>
            </a:pPr>
            <a:r>
              <a:rPr lang="en-AU" dirty="0" smtClean="0">
                <a:latin typeface="Arial" pitchFamily="34" charset="0"/>
                <a:cs typeface="Arial" pitchFamily="34" charset="0"/>
              </a:rPr>
              <a:t>Use their name when talking to them</a:t>
            </a:r>
          </a:p>
          <a:p>
            <a:pPr lvl="0">
              <a:spcBef>
                <a:spcPts val="600"/>
              </a:spcBef>
              <a:buBlip>
                <a:blip r:embed="rId5"/>
              </a:buBlip>
            </a:pPr>
            <a:r>
              <a:rPr lang="en-AU" dirty="0" smtClean="0">
                <a:latin typeface="Arial" pitchFamily="34" charset="0"/>
                <a:cs typeface="Arial" pitchFamily="34" charset="0"/>
              </a:rPr>
              <a:t>Smile if appropriate or at least do not look angry</a:t>
            </a:r>
          </a:p>
          <a:p>
            <a:endParaRPr lang="en-A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714488"/>
            <a:ext cx="6572296" cy="369332"/>
          </a:xfrm>
          <a:prstGeom prst="rect">
            <a:avLst/>
          </a:prstGeom>
          <a:noFill/>
        </p:spPr>
        <p:txBody>
          <a:bodyPr wrap="square" rtlCol="0">
            <a:spAutoFit/>
          </a:bodyPr>
          <a:lstStyle/>
          <a:p>
            <a:r>
              <a:rPr lang="en-AU" b="1" dirty="0" smtClean="0">
                <a:latin typeface="Arial" pitchFamily="34" charset="0"/>
                <a:cs typeface="Arial" pitchFamily="34" charset="0"/>
              </a:rPr>
              <a:t>The six steps to handling a customer </a:t>
            </a:r>
            <a:r>
              <a:rPr lang="en-AU" b="1" dirty="0" smtClean="0">
                <a:latin typeface="Arial" pitchFamily="34" charset="0"/>
                <a:cs typeface="Arial" pitchFamily="34" charset="0"/>
              </a:rPr>
              <a:t>complaint</a:t>
            </a:r>
            <a:endParaRPr lang="en-AU" b="1" dirty="0" smtClean="0">
              <a:latin typeface="Arial" pitchFamily="34" charset="0"/>
              <a:cs typeface="Arial" pitchFamily="34" charset="0"/>
            </a:endParaRPr>
          </a:p>
        </p:txBody>
      </p:sp>
      <p:graphicFrame>
        <p:nvGraphicFramePr>
          <p:cNvPr id="6" name="Diagram 5"/>
          <p:cNvGraphicFramePr/>
          <p:nvPr/>
        </p:nvGraphicFramePr>
        <p:xfrm>
          <a:off x="2214546" y="2214554"/>
          <a:ext cx="6500858" cy="44291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785926"/>
            <a:ext cx="6572296" cy="4385816"/>
          </a:xfrm>
          <a:prstGeom prst="rect">
            <a:avLst/>
          </a:prstGeom>
          <a:noFill/>
        </p:spPr>
        <p:txBody>
          <a:bodyPr wrap="square" rtlCol="0">
            <a:spAutoFit/>
          </a:bodyPr>
          <a:lstStyle/>
          <a:p>
            <a:r>
              <a:rPr lang="en-AU" b="1" dirty="0" smtClean="0">
                <a:latin typeface="Arial" pitchFamily="34" charset="0"/>
                <a:cs typeface="Arial" pitchFamily="34" charset="0"/>
              </a:rPr>
              <a:t>Share information with colleagues </a:t>
            </a:r>
            <a:endParaRPr lang="en-AU" dirty="0" smtClean="0">
              <a:latin typeface="Arial" pitchFamily="34" charset="0"/>
              <a:cs typeface="Arial" pitchFamily="34" charset="0"/>
            </a:endParaRPr>
          </a:p>
          <a:p>
            <a:endParaRPr lang="en-AU" dirty="0" smtClean="0">
              <a:latin typeface="Arial" pitchFamily="34" charset="0"/>
              <a:cs typeface="Arial" pitchFamily="34" charset="0"/>
            </a:endParaRPr>
          </a:p>
          <a:p>
            <a:r>
              <a:rPr lang="en-AU" dirty="0" smtClean="0">
                <a:latin typeface="Arial" pitchFamily="34" charset="0"/>
                <a:cs typeface="Arial" pitchFamily="34" charset="0"/>
              </a:rPr>
              <a:t>This </a:t>
            </a:r>
            <a:r>
              <a:rPr lang="en-AU" dirty="0" smtClean="0">
                <a:latin typeface="Arial" pitchFamily="34" charset="0"/>
                <a:cs typeface="Arial" pitchFamily="34" charset="0"/>
              </a:rPr>
              <a:t>may involve: </a:t>
            </a:r>
          </a:p>
          <a:p>
            <a:pPr lvl="0">
              <a:spcBef>
                <a:spcPts val="600"/>
              </a:spcBef>
              <a:buBlip>
                <a:blip r:embed="rId5"/>
              </a:buBlip>
            </a:pPr>
            <a:r>
              <a:rPr lang="en-AU" dirty="0" smtClean="0">
                <a:latin typeface="Arial" pitchFamily="34" charset="0"/>
                <a:cs typeface="Arial" pitchFamily="34" charset="0"/>
              </a:rPr>
              <a:t>Making file notes. </a:t>
            </a:r>
          </a:p>
          <a:p>
            <a:pPr lvl="0">
              <a:spcBef>
                <a:spcPts val="600"/>
              </a:spcBef>
              <a:buBlip>
                <a:blip r:embed="rId5"/>
              </a:buBlip>
            </a:pPr>
            <a:r>
              <a:rPr lang="en-AU" dirty="0" smtClean="0">
                <a:latin typeface="Arial" pitchFamily="34" charset="0"/>
                <a:cs typeface="Arial" pitchFamily="34" charset="0"/>
              </a:rPr>
              <a:t>Providing a memo update. </a:t>
            </a:r>
          </a:p>
          <a:p>
            <a:pPr lvl="0">
              <a:spcBef>
                <a:spcPts val="600"/>
              </a:spcBef>
              <a:buBlip>
                <a:blip r:embed="rId5"/>
              </a:buBlip>
            </a:pPr>
            <a:r>
              <a:rPr lang="en-AU" dirty="0" smtClean="0">
                <a:latin typeface="Arial" pitchFamily="34" charset="0"/>
                <a:cs typeface="Arial" pitchFamily="34" charset="0"/>
              </a:rPr>
              <a:t>Removing old or out of date written material. </a:t>
            </a:r>
          </a:p>
          <a:p>
            <a:pPr lvl="0">
              <a:spcBef>
                <a:spcPts val="600"/>
              </a:spcBef>
              <a:buBlip>
                <a:blip r:embed="rId5"/>
              </a:buBlip>
            </a:pPr>
            <a:r>
              <a:rPr lang="en-AU" dirty="0" smtClean="0">
                <a:latin typeface="Arial" pitchFamily="34" charset="0"/>
                <a:cs typeface="Arial" pitchFamily="34" charset="0"/>
              </a:rPr>
              <a:t>Sharing the information at a staff briefing or staff meeting. </a:t>
            </a:r>
          </a:p>
          <a:p>
            <a:pPr lvl="0">
              <a:spcBef>
                <a:spcPts val="600"/>
              </a:spcBef>
              <a:buBlip>
                <a:blip r:embed="rId5"/>
              </a:buBlip>
            </a:pPr>
            <a:r>
              <a:rPr lang="en-AU" dirty="0" smtClean="0">
                <a:latin typeface="Arial" pitchFamily="34" charset="0"/>
                <a:cs typeface="Arial" pitchFamily="34" charset="0"/>
              </a:rPr>
              <a:t>Making changes to induction training. </a:t>
            </a:r>
          </a:p>
          <a:p>
            <a:pPr lvl="0">
              <a:spcBef>
                <a:spcPts val="600"/>
              </a:spcBef>
              <a:buBlip>
                <a:blip r:embed="rId5"/>
              </a:buBlip>
            </a:pPr>
            <a:r>
              <a:rPr lang="en-AU" dirty="0" smtClean="0">
                <a:latin typeface="Arial" pitchFamily="34" charset="0"/>
                <a:cs typeface="Arial" pitchFamily="34" charset="0"/>
              </a:rPr>
              <a:t>Making changes to the hotel television channel. </a:t>
            </a:r>
          </a:p>
          <a:p>
            <a:pPr lvl="0">
              <a:spcBef>
                <a:spcPts val="600"/>
              </a:spcBef>
              <a:buBlip>
                <a:blip r:embed="rId5"/>
              </a:buBlip>
            </a:pPr>
            <a:r>
              <a:rPr lang="en-AU" dirty="0" smtClean="0">
                <a:latin typeface="Arial" pitchFamily="34" charset="0"/>
                <a:cs typeface="Arial" pitchFamily="34" charset="0"/>
              </a:rPr>
              <a:t>An article in the staff newsletter. </a:t>
            </a:r>
          </a:p>
          <a:p>
            <a:pPr lvl="0">
              <a:spcBef>
                <a:spcPts val="600"/>
              </a:spcBef>
              <a:buBlip>
                <a:blip r:embed="rId5"/>
              </a:buBlip>
            </a:pPr>
            <a:r>
              <a:rPr lang="en-AU" dirty="0" smtClean="0">
                <a:latin typeface="Arial" pitchFamily="34" charset="0"/>
                <a:cs typeface="Arial" pitchFamily="34" charset="0"/>
              </a:rPr>
              <a:t>An email to the relevant staff. </a:t>
            </a:r>
          </a:p>
          <a:p>
            <a:pPr lvl="0">
              <a:spcBef>
                <a:spcPts val="600"/>
              </a:spcBef>
              <a:buBlip>
                <a:blip r:embed="rId5"/>
              </a:buBlip>
            </a:pPr>
            <a:r>
              <a:rPr lang="en-AU" dirty="0" smtClean="0">
                <a:latin typeface="Arial" pitchFamily="34" charset="0"/>
                <a:cs typeface="Arial" pitchFamily="34" charset="0"/>
              </a:rPr>
              <a:t>Verbally talking to staff. </a:t>
            </a:r>
          </a:p>
          <a:p>
            <a:endParaRPr lang="en-AU" dirty="0"/>
          </a:p>
        </p:txBody>
      </p:sp>
      <p:pic>
        <p:nvPicPr>
          <p:cNvPr id="6" name="Picture 5" descr="corporate_training.jpg"/>
          <p:cNvPicPr/>
          <p:nvPr/>
        </p:nvPicPr>
        <p:blipFill>
          <a:blip r:embed="rId6" cstate="print"/>
          <a:stretch>
            <a:fillRect/>
          </a:stretch>
        </p:blipFill>
        <p:spPr>
          <a:xfrm>
            <a:off x="7572396" y="4572008"/>
            <a:ext cx="1277014" cy="1929809"/>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85984" y="1785926"/>
            <a:ext cx="6500858" cy="5016758"/>
          </a:xfrm>
          <a:prstGeom prst="rect">
            <a:avLst/>
          </a:prstGeom>
          <a:noFill/>
        </p:spPr>
        <p:txBody>
          <a:bodyPr wrap="square" rtlCol="0">
            <a:spAutoFit/>
          </a:bodyPr>
          <a:lstStyle/>
          <a:p>
            <a:r>
              <a:rPr lang="en-AU" b="1" dirty="0" smtClean="0">
                <a:latin typeface="Arial" pitchFamily="34" charset="0"/>
                <a:cs typeface="Arial" pitchFamily="34" charset="0"/>
              </a:rPr>
              <a:t>Taking accurate messages and notes </a:t>
            </a:r>
            <a:endParaRPr lang="en-AU" dirty="0" smtClean="0">
              <a:latin typeface="Arial" pitchFamily="34" charset="0"/>
              <a:cs typeface="Arial" pitchFamily="34" charset="0"/>
            </a:endParaRPr>
          </a:p>
          <a:p>
            <a:r>
              <a:rPr lang="en-AU" dirty="0" smtClean="0">
                <a:latin typeface="Arial" pitchFamily="34" charset="0"/>
                <a:cs typeface="Arial" pitchFamily="34" charset="0"/>
              </a:rPr>
              <a:t> </a:t>
            </a:r>
          </a:p>
          <a:p>
            <a:r>
              <a:rPr lang="en-AU" b="1" dirty="0" smtClean="0">
                <a:latin typeface="Arial" pitchFamily="34" charset="0"/>
                <a:cs typeface="Arial" pitchFamily="34" charset="0"/>
              </a:rPr>
              <a:t>When taking telephone messages </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Accurately write down the information</a:t>
            </a:r>
            <a:r>
              <a:rPr lang="en-AU" dirty="0" smtClean="0">
                <a:latin typeface="Arial" pitchFamily="34" charset="0"/>
                <a:cs typeface="Arial" pitchFamily="34" charset="0"/>
              </a:rPr>
              <a:t>.</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Include the date and time the person called</a:t>
            </a:r>
            <a:r>
              <a:rPr lang="en-AU" dirty="0" smtClean="0">
                <a:latin typeface="Arial" pitchFamily="34" charset="0"/>
                <a:cs typeface="Arial" pitchFamily="34" charset="0"/>
              </a:rPr>
              <a:t>.</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Include who the message is from and how they can be </a:t>
            </a:r>
            <a:r>
              <a:rPr lang="en-AU" dirty="0" smtClean="0">
                <a:latin typeface="Arial" pitchFamily="34" charset="0"/>
                <a:cs typeface="Arial" pitchFamily="34" charset="0"/>
              </a:rPr>
              <a:t>contacted</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Explain the message in a short, clear way</a:t>
            </a:r>
            <a:r>
              <a:rPr lang="en-AU" dirty="0" smtClean="0">
                <a:latin typeface="Arial" pitchFamily="34" charset="0"/>
                <a:cs typeface="Arial" pitchFamily="34" charset="0"/>
              </a:rPr>
              <a:t>.</a:t>
            </a:r>
          </a:p>
          <a:p>
            <a:pPr lvl="0">
              <a:spcBef>
                <a:spcPts val="600"/>
              </a:spcBef>
              <a:buBlip>
                <a:blip r:embed="rId5"/>
              </a:buBlip>
            </a:pPr>
            <a:r>
              <a:rPr lang="en-AU" dirty="0" smtClean="0">
                <a:latin typeface="Arial" pitchFamily="34" charset="0"/>
                <a:cs typeface="Arial" pitchFamily="34" charset="0"/>
              </a:rPr>
              <a:t>Show your name and that you took the message.</a:t>
            </a:r>
          </a:p>
          <a:p>
            <a:pPr lvl="0">
              <a:spcBef>
                <a:spcPts val="600"/>
              </a:spcBef>
              <a:buBlip>
                <a:blip r:embed="rId5"/>
              </a:buBlip>
            </a:pPr>
            <a:r>
              <a:rPr lang="en-AU" dirty="0" smtClean="0">
                <a:latin typeface="Arial" pitchFamily="34" charset="0"/>
                <a:cs typeface="Arial" pitchFamily="34" charset="0"/>
              </a:rPr>
              <a:t>Never </a:t>
            </a:r>
            <a:r>
              <a:rPr lang="en-AU" dirty="0" smtClean="0">
                <a:latin typeface="Arial" pitchFamily="34" charset="0"/>
                <a:cs typeface="Arial" pitchFamily="34" charset="0"/>
              </a:rPr>
              <a:t>argue with </a:t>
            </a:r>
            <a:r>
              <a:rPr lang="en-AU" dirty="0" smtClean="0">
                <a:latin typeface="Arial" pitchFamily="34" charset="0"/>
                <a:cs typeface="Arial" pitchFamily="34" charset="0"/>
              </a:rPr>
              <a:t>customers</a:t>
            </a:r>
          </a:p>
          <a:p>
            <a:pPr lvl="0">
              <a:spcBef>
                <a:spcPts val="600"/>
              </a:spcBef>
              <a:buBlip>
                <a:blip r:embed="rId5"/>
              </a:buBlip>
            </a:pPr>
            <a:r>
              <a:rPr lang="en-AU" dirty="0" smtClean="0">
                <a:latin typeface="Arial" pitchFamily="34" charset="0"/>
                <a:cs typeface="Arial" pitchFamily="34" charset="0"/>
              </a:rPr>
              <a:t>Always </a:t>
            </a:r>
            <a:r>
              <a:rPr lang="en-AU" dirty="0" smtClean="0">
                <a:latin typeface="Arial" pitchFamily="34" charset="0"/>
                <a:cs typeface="Arial" pitchFamily="34" charset="0"/>
              </a:rPr>
              <a:t>end the call politely </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Return </a:t>
            </a:r>
            <a:r>
              <a:rPr lang="en-AU" dirty="0" smtClean="0">
                <a:latin typeface="Arial" pitchFamily="34" charset="0"/>
                <a:cs typeface="Arial" pitchFamily="34" charset="0"/>
              </a:rPr>
              <a:t>telephone calls promptly! </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Check </a:t>
            </a:r>
            <a:r>
              <a:rPr lang="en-AU" dirty="0" smtClean="0">
                <a:latin typeface="Arial" pitchFamily="34" charset="0"/>
                <a:cs typeface="Arial" pitchFamily="34" charset="0"/>
              </a:rPr>
              <a:t>your messages regularly</a:t>
            </a:r>
          </a:p>
          <a:p>
            <a:pPr lvl="0">
              <a:spcBef>
                <a:spcPts val="600"/>
              </a:spcBef>
              <a:buBlip>
                <a:blip r:embed="rId5"/>
              </a:buBlip>
            </a:pPr>
            <a:endParaRPr lang="en-AU" dirty="0" smtClean="0">
              <a:latin typeface="Arial" pitchFamily="34" charset="0"/>
              <a:cs typeface="Arial" pitchFamily="34" charset="0"/>
            </a:endParaRPr>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195736" y="1628800"/>
            <a:ext cx="6552728" cy="4739759"/>
          </a:xfrm>
          <a:prstGeom prst="rect">
            <a:avLst/>
          </a:prstGeom>
          <a:noFill/>
        </p:spPr>
        <p:txBody>
          <a:bodyPr wrap="square" rtlCol="0">
            <a:spAutoFit/>
          </a:bodyPr>
          <a:lstStyle/>
          <a:p>
            <a:r>
              <a:rPr lang="en-AU" b="1" dirty="0" smtClean="0">
                <a:latin typeface="Arial" pitchFamily="34" charset="0"/>
                <a:cs typeface="Arial" pitchFamily="34" charset="0"/>
              </a:rPr>
              <a:t>Tourism sector career paths</a:t>
            </a:r>
            <a:endParaRPr lang="en-US" b="1" i="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r>
              <a:rPr lang="en-AU" b="1" dirty="0" smtClean="0">
                <a:latin typeface="Arial" pitchFamily="34" charset="0"/>
                <a:cs typeface="Arial" pitchFamily="34" charset="0"/>
              </a:rPr>
              <a:t>Possible job opportunities in tourism:</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Managers of all sectors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Sales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Marketing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Customer service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Ticket sales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Food and beverage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 guides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Interpreters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Travel planning and sales (travel agent)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Conference manager </a:t>
            </a:r>
            <a:endParaRPr lang="en-US" dirty="0" smtClean="0">
              <a:latin typeface="Arial" pitchFamily="34" charset="0"/>
              <a:cs typeface="Arial" pitchFamily="34" charset="0"/>
            </a:endParaRPr>
          </a:p>
          <a:p>
            <a:endParaRPr lang="en-US" dirty="0"/>
          </a:p>
        </p:txBody>
      </p:sp>
      <p:sp>
        <p:nvSpPr>
          <p:cNvPr id="6" name="Rectangle 5"/>
          <p:cNvSpPr/>
          <p:nvPr/>
        </p:nvSpPr>
        <p:spPr>
          <a:xfrm>
            <a:off x="5796136" y="2492896"/>
            <a:ext cx="3347864" cy="2139047"/>
          </a:xfrm>
          <a:prstGeom prst="rect">
            <a:avLst/>
          </a:prstGeom>
        </p:spPr>
        <p:txBody>
          <a:bodyPr wrap="square">
            <a:spAutoFit/>
          </a:bodyPr>
          <a:lstStyle/>
          <a:p>
            <a:pPr lvl="0">
              <a:spcBef>
                <a:spcPts val="600"/>
              </a:spcBef>
              <a:buBlip>
                <a:blip r:embed="rId5"/>
              </a:buBlip>
            </a:pPr>
            <a:r>
              <a:rPr lang="en-AU" dirty="0" smtClean="0">
                <a:latin typeface="Arial" pitchFamily="34" charset="0"/>
                <a:cs typeface="Arial" pitchFamily="34" charset="0"/>
              </a:rPr>
              <a:t>Conference coordinator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Maintenance staff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Cleaning staff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Event management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Security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Flight attendants </a:t>
            </a:r>
            <a:endParaRPr lang="en-US" dirty="0" smtClean="0">
              <a:latin typeface="Arial" pitchFamily="34" charset="0"/>
              <a:cs typeface="Arial"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214546" y="1714488"/>
            <a:ext cx="6572296" cy="3831818"/>
          </a:xfrm>
          <a:prstGeom prst="rect">
            <a:avLst/>
          </a:prstGeom>
          <a:noFill/>
        </p:spPr>
        <p:txBody>
          <a:bodyPr wrap="square" rtlCol="0">
            <a:spAutoFit/>
          </a:bodyPr>
          <a:lstStyle/>
          <a:p>
            <a:r>
              <a:rPr lang="en-AU" b="1" dirty="0" smtClean="0">
                <a:latin typeface="Arial" pitchFamily="34" charset="0"/>
                <a:cs typeface="Arial" pitchFamily="34" charset="0"/>
              </a:rPr>
              <a:t>Current tourism issues </a:t>
            </a:r>
            <a:endParaRPr lang="en-AU" dirty="0" smtClean="0">
              <a:latin typeface="Arial" pitchFamily="34" charset="0"/>
              <a:cs typeface="Arial" pitchFamily="34" charset="0"/>
            </a:endParaRPr>
          </a:p>
          <a:p>
            <a:r>
              <a:rPr lang="en-AU" dirty="0" smtClean="0">
                <a:latin typeface="Arial" pitchFamily="34" charset="0"/>
                <a:cs typeface="Arial" pitchFamily="34" charset="0"/>
              </a:rPr>
              <a:t>  </a:t>
            </a:r>
          </a:p>
          <a:p>
            <a:pPr lvl="0">
              <a:spcBef>
                <a:spcPts val="600"/>
              </a:spcBef>
              <a:buBlip>
                <a:blip r:embed="rId5"/>
              </a:buBlip>
            </a:pPr>
            <a:r>
              <a:rPr lang="en-AU" dirty="0" smtClean="0">
                <a:latin typeface="Arial" pitchFamily="34" charset="0"/>
                <a:cs typeface="Arial" pitchFamily="34" charset="0"/>
              </a:rPr>
              <a:t>Working </a:t>
            </a:r>
            <a:r>
              <a:rPr lang="en-AU" dirty="0" smtClean="0">
                <a:latin typeface="Arial" pitchFamily="34" charset="0"/>
                <a:cs typeface="Arial" pitchFamily="34" charset="0"/>
              </a:rPr>
              <a:t>conditions</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High Australian </a:t>
            </a:r>
            <a:r>
              <a:rPr lang="en-AU" dirty="0" smtClean="0">
                <a:latin typeface="Arial" pitchFamily="34" charset="0"/>
                <a:cs typeface="Arial" pitchFamily="34" charset="0"/>
              </a:rPr>
              <a:t>dollar</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Carbon </a:t>
            </a:r>
            <a:r>
              <a:rPr lang="en-AU" dirty="0" smtClean="0">
                <a:latin typeface="Arial" pitchFamily="34" charset="0"/>
                <a:cs typeface="Arial" pitchFamily="34" charset="0"/>
              </a:rPr>
              <a:t>tax</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Economy</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Skill </a:t>
            </a:r>
            <a:r>
              <a:rPr lang="en-AU" dirty="0" smtClean="0">
                <a:latin typeface="Arial" pitchFamily="34" charset="0"/>
                <a:cs typeface="Arial" pitchFamily="34" charset="0"/>
              </a:rPr>
              <a:t>shortage</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Responsible service of </a:t>
            </a:r>
            <a:r>
              <a:rPr lang="en-AU" dirty="0" smtClean="0">
                <a:latin typeface="Arial" pitchFamily="34" charset="0"/>
                <a:cs typeface="Arial" pitchFamily="34" charset="0"/>
              </a:rPr>
              <a:t>alcohol</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Internet. </a:t>
            </a:r>
            <a:endParaRPr lang="en-AU"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Technology</a:t>
            </a:r>
            <a:endParaRPr lang="en-AU" dirty="0" smtClean="0">
              <a:latin typeface="Arial" pitchFamily="34" charset="0"/>
              <a:cs typeface="Arial" pitchFamily="34" charset="0"/>
            </a:endParaRPr>
          </a:p>
          <a:p>
            <a:pPr>
              <a:spcBef>
                <a:spcPts val="600"/>
              </a:spcBef>
              <a:buBlip>
                <a:blip r:embed="rId5"/>
              </a:buBlip>
            </a:pPr>
            <a:endParaRPr lang="en-A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6" name="Rectangle 5"/>
          <p:cNvSpPr/>
          <p:nvPr/>
        </p:nvSpPr>
        <p:spPr>
          <a:xfrm>
            <a:off x="2051720" y="2708920"/>
            <a:ext cx="6715172" cy="1938992"/>
          </a:xfrm>
          <a:prstGeom prst="rect">
            <a:avLst/>
          </a:prstGeom>
        </p:spPr>
        <p:txBody>
          <a:bodyPr wrap="square">
            <a:spAutoFit/>
          </a:bodyPr>
          <a:lstStyle/>
          <a:p>
            <a:pPr hangingPunct="0">
              <a:buNone/>
            </a:pPr>
            <a:r>
              <a:rPr lang="en-AU" sz="2000" dirty="0" smtClean="0">
                <a:latin typeface="Arial" pitchFamily="34" charset="0"/>
                <a:cs typeface="Arial" pitchFamily="34" charset="0"/>
              </a:rPr>
              <a:t>These </a:t>
            </a:r>
            <a:r>
              <a:rPr lang="en-AU" sz="2000" dirty="0" err="1" smtClean="0">
                <a:latin typeface="Arial" pitchFamily="34" charset="0"/>
                <a:cs typeface="Arial" pitchFamily="34" charset="0"/>
              </a:rPr>
              <a:t>PowerPoints</a:t>
            </a:r>
            <a:r>
              <a:rPr lang="en-AU" sz="2000" dirty="0" smtClean="0">
                <a:latin typeface="Arial" pitchFamily="34" charset="0"/>
                <a:cs typeface="Arial" pitchFamily="34" charset="0"/>
              </a:rPr>
              <a:t> are designed to match Version </a:t>
            </a:r>
            <a:r>
              <a:rPr lang="en-AU" sz="2000" dirty="0" smtClean="0">
                <a:latin typeface="Arial" pitchFamily="34" charset="0"/>
                <a:cs typeface="Arial" pitchFamily="34" charset="0"/>
              </a:rPr>
              <a:t>1 </a:t>
            </a:r>
            <a:r>
              <a:rPr lang="en-AU" sz="2000" dirty="0" smtClean="0">
                <a:latin typeface="Arial" pitchFamily="34" charset="0"/>
                <a:cs typeface="Arial" pitchFamily="34" charset="0"/>
              </a:rPr>
              <a:t>of the student resource.</a:t>
            </a:r>
          </a:p>
          <a:p>
            <a:endParaRPr lang="en-AU" sz="2000" b="1" dirty="0" smtClean="0">
              <a:latin typeface="Arial" pitchFamily="34" charset="0"/>
              <a:cs typeface="Arial" pitchFamily="34" charset="0"/>
            </a:endParaRPr>
          </a:p>
          <a:p>
            <a:endParaRPr lang="en-AU" sz="2000" b="1" dirty="0" smtClean="0">
              <a:latin typeface="Arial" pitchFamily="34" charset="0"/>
              <a:cs typeface="Arial" pitchFamily="34" charset="0"/>
            </a:endParaRPr>
          </a:p>
          <a:p>
            <a:r>
              <a:rPr lang="en-AU" sz="2000" b="1" dirty="0" smtClean="0">
                <a:latin typeface="Arial" pitchFamily="34" charset="0"/>
                <a:cs typeface="Arial" pitchFamily="34" charset="0"/>
              </a:rPr>
              <a:t> </a:t>
            </a:r>
          </a:p>
          <a:p>
            <a:endParaRPr lang="en-AU" sz="2000" b="1"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552728" cy="4108817"/>
          </a:xfrm>
          <a:prstGeom prst="rect">
            <a:avLst/>
          </a:prstGeom>
          <a:noFill/>
        </p:spPr>
        <p:txBody>
          <a:bodyPr wrap="square" rtlCol="0">
            <a:spAutoFit/>
          </a:bodyPr>
          <a:lstStyle/>
          <a:p>
            <a:r>
              <a:rPr lang="en-AU" b="1" dirty="0" smtClean="0">
                <a:latin typeface="Arial" pitchFamily="34" charset="0"/>
                <a:cs typeface="Arial" pitchFamily="34" charset="0"/>
              </a:rPr>
              <a:t>Tourism</a:t>
            </a:r>
            <a:br>
              <a:rPr lang="en-AU" b="1" dirty="0" smtClean="0">
                <a:latin typeface="Arial" pitchFamily="34" charset="0"/>
                <a:cs typeface="Arial" pitchFamily="34" charset="0"/>
              </a:rPr>
            </a:b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Theme parks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Tour companies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Travel agents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Casinos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Hotels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Airlines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Speciality venues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Art galleries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Reception venues</a:t>
            </a:r>
            <a:endParaRPr lang="en-US" dirty="0" smtClean="0">
              <a:latin typeface="Arial" pitchFamily="34" charset="0"/>
              <a:cs typeface="Arial" pitchFamily="34" charset="0"/>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628800"/>
            <a:ext cx="6552728" cy="3123932"/>
          </a:xfrm>
          <a:prstGeom prst="rect">
            <a:avLst/>
          </a:prstGeom>
          <a:noFill/>
        </p:spPr>
        <p:txBody>
          <a:bodyPr wrap="square" rtlCol="0">
            <a:spAutoFit/>
          </a:bodyPr>
          <a:lstStyle/>
          <a:p>
            <a:r>
              <a:rPr lang="en-AU" b="1" dirty="0" smtClean="0">
                <a:latin typeface="Arial" pitchFamily="34" charset="0"/>
                <a:cs typeface="Arial" pitchFamily="34" charset="0"/>
              </a:rPr>
              <a:t>Main tourism products</a:t>
            </a:r>
            <a:endParaRPr lang="en-US" b="1" i="1"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Accommodation</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Food and Liquor Service</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Entertainment</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Recreation</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Wine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Relaxation</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Functions and Banquets </a:t>
            </a:r>
            <a:endParaRPr lang="en-US" dirty="0" smtClean="0">
              <a:latin typeface="Arial" pitchFamily="34" charset="0"/>
              <a:cs typeface="Arial" pitchFamily="34" charset="0"/>
            </a:endParaRPr>
          </a:p>
          <a:p>
            <a:endParaRPr lang="en-US" dirty="0"/>
          </a:p>
        </p:txBody>
      </p:sp>
      <p:sp>
        <p:nvSpPr>
          <p:cNvPr id="6" name="Rectangle 5"/>
          <p:cNvSpPr/>
          <p:nvPr/>
        </p:nvSpPr>
        <p:spPr>
          <a:xfrm>
            <a:off x="5652120" y="1988840"/>
            <a:ext cx="4572000" cy="2492990"/>
          </a:xfrm>
          <a:prstGeom prst="rect">
            <a:avLst/>
          </a:prstGeom>
        </p:spPr>
        <p:txBody>
          <a:bodyPr>
            <a:spAutoFit/>
          </a:bodyPr>
          <a:lstStyle/>
          <a:p>
            <a:pPr>
              <a:spcBef>
                <a:spcPts val="600"/>
              </a:spcBef>
              <a:buBlip>
                <a:blip r:embed="rId5"/>
              </a:buBlip>
            </a:pPr>
            <a:r>
              <a:rPr lang="en-AU" dirty="0" smtClean="0">
                <a:latin typeface="Arial" pitchFamily="34" charset="0"/>
                <a:cs typeface="Arial" pitchFamily="34" charset="0"/>
              </a:rPr>
              <a:t>Security</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Gaming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Transport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Natural attractions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Theme parks</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Speciality venues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Events </a:t>
            </a:r>
            <a:endParaRPr lang="en-US" dirty="0" smtClean="0">
              <a:latin typeface="Arial" pitchFamily="34" charset="0"/>
              <a:cs typeface="Arial" pitchFamily="34" charset="0"/>
            </a:endParaRPr>
          </a:p>
        </p:txBody>
      </p:sp>
      <p:pic>
        <p:nvPicPr>
          <p:cNvPr id="9" name="Picture 8" descr="resort.jpg"/>
          <p:cNvPicPr/>
          <p:nvPr/>
        </p:nvPicPr>
        <p:blipFill>
          <a:blip r:embed="rId6" cstate="print"/>
          <a:stretch>
            <a:fillRect/>
          </a:stretch>
        </p:blipFill>
        <p:spPr>
          <a:xfrm>
            <a:off x="4427984" y="4725144"/>
            <a:ext cx="2317229" cy="180116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552728" cy="3831818"/>
          </a:xfrm>
          <a:prstGeom prst="rect">
            <a:avLst/>
          </a:prstGeom>
          <a:noFill/>
        </p:spPr>
        <p:txBody>
          <a:bodyPr wrap="square" rtlCol="0">
            <a:spAutoFit/>
          </a:bodyPr>
          <a:lstStyle/>
          <a:p>
            <a:r>
              <a:rPr lang="en-AU" b="1" dirty="0" smtClean="0">
                <a:latin typeface="Arial" pitchFamily="34" charset="0"/>
                <a:cs typeface="Arial" pitchFamily="34" charset="0"/>
              </a:rPr>
              <a:t>Add on services </a:t>
            </a:r>
            <a:endParaRPr lang="en-US" b="1" dirty="0" smtClean="0">
              <a:latin typeface="Arial" pitchFamily="34" charset="0"/>
              <a:cs typeface="Arial" pitchFamily="34" charset="0"/>
            </a:endParaRPr>
          </a:p>
          <a:p>
            <a:r>
              <a:rPr lang="en-AU" dirty="0" smtClean="0">
                <a:latin typeface="Arial" pitchFamily="34" charset="0"/>
                <a:cs typeface="Arial" pitchFamily="34" charset="0"/>
              </a:rPr>
              <a:t>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Hire cars </a:t>
            </a:r>
          </a:p>
          <a:p>
            <a:pPr>
              <a:spcBef>
                <a:spcPts val="600"/>
              </a:spcBef>
              <a:buBlip>
                <a:blip r:embed="rId5"/>
              </a:buBlip>
            </a:pPr>
            <a:r>
              <a:rPr lang="en-AU" dirty="0" smtClean="0">
                <a:latin typeface="Arial" pitchFamily="34" charset="0"/>
                <a:cs typeface="Arial" pitchFamily="34" charset="0"/>
              </a:rPr>
              <a:t>Tours </a:t>
            </a:r>
          </a:p>
          <a:p>
            <a:pPr>
              <a:spcBef>
                <a:spcPts val="600"/>
              </a:spcBef>
              <a:buBlip>
                <a:blip r:embed="rId5"/>
              </a:buBlip>
            </a:pPr>
            <a:r>
              <a:rPr lang="en-AU" dirty="0" smtClean="0">
                <a:latin typeface="Arial" pitchFamily="34" charset="0"/>
                <a:cs typeface="Arial" pitchFamily="34" charset="0"/>
              </a:rPr>
              <a:t>Air services </a:t>
            </a:r>
          </a:p>
          <a:p>
            <a:pPr>
              <a:spcBef>
                <a:spcPts val="600"/>
              </a:spcBef>
              <a:buBlip>
                <a:blip r:embed="rId5"/>
              </a:buBlip>
            </a:pPr>
            <a:r>
              <a:rPr lang="en-AU" dirty="0" smtClean="0">
                <a:latin typeface="Arial" pitchFamily="34" charset="0"/>
                <a:cs typeface="Arial" pitchFamily="34" charset="0"/>
              </a:rPr>
              <a:t>Islands</a:t>
            </a:r>
          </a:p>
          <a:p>
            <a:pPr>
              <a:spcBef>
                <a:spcPts val="600"/>
              </a:spcBef>
              <a:buBlip>
                <a:blip r:embed="rId5"/>
              </a:buBlip>
            </a:pPr>
            <a:r>
              <a:rPr lang="en-AU" dirty="0" smtClean="0">
                <a:latin typeface="Arial" pitchFamily="34" charset="0"/>
                <a:cs typeface="Arial" pitchFamily="34" charset="0"/>
              </a:rPr>
              <a:t>Currency exchange</a:t>
            </a:r>
          </a:p>
          <a:p>
            <a:pPr>
              <a:spcBef>
                <a:spcPts val="600"/>
              </a:spcBef>
              <a:buBlip>
                <a:blip r:embed="rId5"/>
              </a:buBlip>
            </a:pPr>
            <a:r>
              <a:rPr lang="en-AU" dirty="0" smtClean="0">
                <a:latin typeface="Arial" pitchFamily="34" charset="0"/>
                <a:cs typeface="Arial" pitchFamily="34" charset="0"/>
              </a:rPr>
              <a:t>Tour guides </a:t>
            </a:r>
          </a:p>
          <a:p>
            <a:pPr>
              <a:spcBef>
                <a:spcPts val="600"/>
              </a:spcBef>
              <a:buBlip>
                <a:blip r:embed="rId5"/>
              </a:buBlip>
            </a:pPr>
            <a:r>
              <a:rPr lang="en-AU" dirty="0" smtClean="0">
                <a:latin typeface="Arial" pitchFamily="34" charset="0"/>
                <a:cs typeface="Arial" pitchFamily="34" charset="0"/>
              </a:rPr>
              <a:t>Travel insurance </a:t>
            </a:r>
          </a:p>
          <a:p>
            <a:pPr>
              <a:spcBef>
                <a:spcPts val="600"/>
              </a:spcBef>
              <a:buBlip>
                <a:blip r:embed="rId5"/>
              </a:buBlip>
            </a:pPr>
            <a:r>
              <a:rPr lang="en-AU" dirty="0" smtClean="0">
                <a:latin typeface="Arial" pitchFamily="34" charset="0"/>
                <a:cs typeface="Arial" pitchFamily="34" charset="0"/>
              </a:rPr>
              <a:t>Visa services </a:t>
            </a:r>
          </a:p>
          <a:p>
            <a:pPr>
              <a:spcBef>
                <a:spcPts val="600"/>
              </a:spcBef>
              <a:buBlip>
                <a:blip r:embed="rId5"/>
              </a:buBlip>
            </a:pPr>
            <a:r>
              <a:rPr lang="en-AU" dirty="0" smtClean="0">
                <a:latin typeface="Arial" pitchFamily="34" charset="0"/>
                <a:cs typeface="Arial" pitchFamily="34" charset="0"/>
              </a:rPr>
              <a:t>Duty free stores </a:t>
            </a:r>
            <a:endParaRPr lang="en-US" dirty="0">
              <a:latin typeface="Arial" pitchFamily="34" charset="0"/>
              <a:cs typeface="Arial" pitchFamily="34" charset="0"/>
            </a:endParaRPr>
          </a:p>
        </p:txBody>
      </p:sp>
      <p:pic>
        <p:nvPicPr>
          <p:cNvPr id="6" name="Picture 5" descr="money aus 3.jpg"/>
          <p:cNvPicPr/>
          <p:nvPr/>
        </p:nvPicPr>
        <p:blipFill>
          <a:blip r:embed="rId6" cstate="print"/>
          <a:stretch>
            <a:fillRect/>
          </a:stretch>
        </p:blipFill>
        <p:spPr>
          <a:xfrm>
            <a:off x="6084168" y="2204864"/>
            <a:ext cx="2066925" cy="1381125"/>
          </a:xfrm>
          <a:prstGeom prst="rect">
            <a:avLst/>
          </a:prstGeom>
        </p:spPr>
      </p:pic>
      <p:pic>
        <p:nvPicPr>
          <p:cNvPr id="9" name="Picture 8" descr="barina.jpg"/>
          <p:cNvPicPr/>
          <p:nvPr/>
        </p:nvPicPr>
        <p:blipFill>
          <a:blip r:embed="rId7" cstate="print"/>
          <a:stretch>
            <a:fillRect/>
          </a:stretch>
        </p:blipFill>
        <p:spPr>
          <a:xfrm>
            <a:off x="6012160" y="3933056"/>
            <a:ext cx="2409825" cy="1447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428860" y="285728"/>
            <a:ext cx="3595686" cy="1143008"/>
          </a:xfrm>
        </p:spPr>
        <p:style>
          <a:lnRef idx="0">
            <a:schemeClr val="accent5"/>
          </a:lnRef>
          <a:fillRef idx="3">
            <a:schemeClr val="accent5"/>
          </a:fillRef>
          <a:effectRef idx="3">
            <a:schemeClr val="accent5"/>
          </a:effectRef>
          <a:fontRef idx="minor">
            <a:schemeClr val="lt1"/>
          </a:fontRef>
        </p:style>
        <p:txBody>
          <a:bodyPr/>
          <a:lstStyle/>
          <a:p>
            <a:r>
              <a:rPr lang="en-AU" dirty="0" smtClean="0"/>
              <a:t>SITTIND001B</a:t>
            </a:r>
            <a:br>
              <a:rPr lang="en-AU" dirty="0" smtClean="0"/>
            </a:br>
            <a:r>
              <a:rPr lang="en-AU" dirty="0" smtClean="0"/>
              <a:t>DEVELOP &amp; UPDATE TOURISM INDUSTRY KNOWLEDGE</a:t>
            </a:r>
            <a:endParaRPr lang="en-AU" dirty="0"/>
          </a:p>
        </p:txBody>
      </p:sp>
      <p:pic>
        <p:nvPicPr>
          <p:cNvPr id="12" name="Picture 11"/>
          <p:cNvPicPr/>
          <p:nvPr/>
        </p:nvPicPr>
        <p:blipFill>
          <a:blip r:embed="rId3" cstate="print"/>
          <a:stretch>
            <a:fillRect/>
          </a:stretch>
        </p:blipFill>
        <p:spPr bwMode="auto">
          <a:xfrm>
            <a:off x="7706209" y="0"/>
            <a:ext cx="1437791" cy="1173707"/>
          </a:xfrm>
          <a:prstGeom prst="rect">
            <a:avLst/>
          </a:prstGeom>
          <a:noFill/>
          <a:ln w="9525">
            <a:noFill/>
            <a:miter lim="800000"/>
            <a:headEnd/>
            <a:tailEnd/>
          </a:ln>
        </p:spPr>
      </p:pic>
      <p:pic>
        <p:nvPicPr>
          <p:cNvPr id="8" name="Picture 7" descr="Develop and update tourism industry knowledge SITTIND001B.jpg"/>
          <p:cNvPicPr/>
          <p:nvPr/>
        </p:nvPicPr>
        <p:blipFill>
          <a:blip r:embed="rId4" cstate="print"/>
          <a:srcRect r="69902"/>
          <a:stretch>
            <a:fillRect/>
          </a:stretch>
        </p:blipFill>
        <p:spPr>
          <a:xfrm>
            <a:off x="0" y="0"/>
            <a:ext cx="1907704" cy="6858000"/>
          </a:xfrm>
          <a:prstGeom prst="rect">
            <a:avLst/>
          </a:prstGeom>
        </p:spPr>
      </p:pic>
      <p:sp>
        <p:nvSpPr>
          <p:cNvPr id="5" name="TextBox 4"/>
          <p:cNvSpPr txBox="1"/>
          <p:nvPr/>
        </p:nvSpPr>
        <p:spPr>
          <a:xfrm>
            <a:off x="2339752" y="1700808"/>
            <a:ext cx="6552728" cy="4816703"/>
          </a:xfrm>
          <a:prstGeom prst="rect">
            <a:avLst/>
          </a:prstGeom>
          <a:noFill/>
        </p:spPr>
        <p:txBody>
          <a:bodyPr wrap="square" rtlCol="0">
            <a:spAutoFit/>
          </a:bodyPr>
          <a:lstStyle/>
          <a:p>
            <a:r>
              <a:rPr lang="en-AU" b="1" dirty="0" smtClean="0">
                <a:latin typeface="Arial" pitchFamily="34" charset="0"/>
                <a:cs typeface="Arial" pitchFamily="34" charset="0"/>
              </a:rPr>
              <a:t>Where to get tourism information </a:t>
            </a:r>
            <a:endParaRPr lang="en-US" b="1" dirty="0" smtClean="0">
              <a:latin typeface="Arial" pitchFamily="34" charset="0"/>
              <a:cs typeface="Arial" pitchFamily="34" charset="0"/>
            </a:endParaRPr>
          </a:p>
          <a:p>
            <a:endParaRPr lang="en-AU" dirty="0" smtClean="0">
              <a:latin typeface="Arial" pitchFamily="34" charset="0"/>
              <a:cs typeface="Arial" pitchFamily="34" charset="0"/>
            </a:endParaRPr>
          </a:p>
          <a:p>
            <a:pPr>
              <a:spcBef>
                <a:spcPts val="600"/>
              </a:spcBef>
            </a:pPr>
            <a:r>
              <a:rPr lang="en-AU" dirty="0" smtClean="0">
                <a:latin typeface="Arial" pitchFamily="34" charset="0"/>
                <a:cs typeface="Arial" pitchFamily="34" charset="0"/>
              </a:rPr>
              <a:t>Options for obtaining information:</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Internet websites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Trade magazines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Trade shows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Friends and colleagues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Training courses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Visiting hospitality venues </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TV travel and cooking shows</a:t>
            </a:r>
            <a:endParaRPr lang="en-US" dirty="0" smtClean="0">
              <a:latin typeface="Arial" pitchFamily="34" charset="0"/>
              <a:cs typeface="Arial" pitchFamily="34" charset="0"/>
            </a:endParaRPr>
          </a:p>
          <a:p>
            <a:pPr lvl="0">
              <a:spcBef>
                <a:spcPts val="600"/>
              </a:spcBef>
              <a:buBlip>
                <a:blip r:embed="rId5"/>
              </a:buBlip>
            </a:pPr>
            <a:r>
              <a:rPr lang="en-AU" dirty="0" smtClean="0">
                <a:latin typeface="Arial" pitchFamily="34" charset="0"/>
                <a:cs typeface="Arial" pitchFamily="34" charset="0"/>
              </a:rPr>
              <a:t>Newspapers </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Magazines</a:t>
            </a:r>
            <a:endParaRPr lang="en-US" dirty="0" smtClean="0">
              <a:latin typeface="Arial" pitchFamily="34" charset="0"/>
              <a:cs typeface="Arial" pitchFamily="34" charset="0"/>
            </a:endParaRPr>
          </a:p>
          <a:p>
            <a:pPr>
              <a:spcBef>
                <a:spcPts val="600"/>
              </a:spcBef>
              <a:buBlip>
                <a:blip r:embed="rId5"/>
              </a:buBlip>
            </a:pPr>
            <a:r>
              <a:rPr lang="en-AU" dirty="0" smtClean="0">
                <a:latin typeface="Arial" pitchFamily="34" charset="0"/>
                <a:cs typeface="Arial" pitchFamily="34" charset="0"/>
              </a:rPr>
              <a:t>Websites</a:t>
            </a:r>
            <a:endParaRPr lang="en-US" dirty="0" smtClean="0">
              <a:latin typeface="Arial" pitchFamily="34" charset="0"/>
              <a:cs typeface="Arial" pitchFamily="34" charset="0"/>
            </a:endParaRPr>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669</TotalTime>
  <Words>1097</Words>
  <Application>Microsoft Office PowerPoint</Application>
  <PresentationFormat>On-screen Show (4:3)</PresentationFormat>
  <Paragraphs>565</Paragraphs>
  <Slides>51</Slides>
  <Notes>51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Solstice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lpstr>SITTIND001B DEVELOP &amp; UPDATE TOURISM INDUSTRY KNOWLEDGE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 Tryon</dc:creator>
  <cp:lastModifiedBy>sm</cp:lastModifiedBy>
  <cp:revision>118</cp:revision>
  <dcterms:created xsi:type="dcterms:W3CDTF">2008-04-30T02:58:22Z</dcterms:created>
  <dcterms:modified xsi:type="dcterms:W3CDTF">2012-04-01T22:38:46Z</dcterms:modified>
</cp:coreProperties>
</file>