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notesSlides/notesSlide67.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Override PartName="/ppt/notesSlides/notesSlide56.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notesSlides/notesSlide63.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70.xml" ContentType="application/vnd.openxmlformats-officedocument.presentationml.notesSlide+xml"/>
  <Override PartName="/docProps/custom.xml" ContentType="application/vnd.openxmlformats-officedocument.custom-properties+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Override PartName="/ppt/notesSlides/notesSlide3.xml" ContentType="application/vnd.openxmlformats-officedocument.presentationml.notesSlide+xml"/>
  <Default Extension="png" ContentType="image/png"/>
  <Override PartName="/ppt/notesSlides/notesSlide68.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notesSlides/notesSlide39.xml" ContentType="application/vnd.openxmlformats-officedocument.presentationml.notesSlide+xml"/>
  <Override PartName="/ppt/notesSlides/notesSlide57.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46.xml" ContentType="application/vnd.openxmlformats-officedocument.presentationml.notesSlide+xml"/>
  <Override PartName="/ppt/notesSlides/notesSlide64.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tags/tag1.xml" ContentType="application/vnd.openxmlformats-officedocument.presentationml.tags+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notesSlides/notesSlide53.xml" ContentType="application/vnd.openxmlformats-officedocument.presentationml.notesSlide+xml"/>
  <Override PartName="/ppt/notesSlides/notesSlide71.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42.xml" ContentType="application/vnd.openxmlformats-officedocument.presentationml.notesSlide+xml"/>
  <Override PartName="/ppt/notesSlides/notesSlide60.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notesSlides/notesSlide69.xml" ContentType="application/vnd.openxmlformats-officedocument.presentationml.notesSlid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Override PartName="/ppt/notesSlides/notesSlide65.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notesSlides/notesSlide72.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61.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notesSlides/notesSlide1.xml" ContentType="application/vnd.openxmlformats-officedocument.presentationml.notesSlide+xml"/>
  <Override PartName="/ppt/notesSlides/notesSlide59.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notesSlides/notesSlide66.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Default Extension="jpeg" ContentType="image/jpeg"/>
  <Override PartName="/ppt/notesSlides/notesSlide37.xml" ContentType="application/vnd.openxmlformats-officedocument.presentationml.notesSlide+xml"/>
  <Override PartName="/ppt/notesSlides/notesSlide55.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notesSlides/notesSlide62.xml" ContentType="application/vnd.openxmlformats-officedocument.presentationml.notesSlide+xml"/>
  <Override PartName="/ppt/slides/slide20.xml" ContentType="application/vnd.openxmlformats-officedocument.presentationml.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5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4">
  <p:sldMasterIdLst>
    <p:sldMasterId id="2147483660" r:id="rId1"/>
  </p:sldMasterIdLst>
  <p:notesMasterIdLst>
    <p:notesMasterId r:id="rId74"/>
  </p:notesMasterIdLst>
  <p:sldIdLst>
    <p:sldId id="345" r:id="rId2"/>
    <p:sldId id="347" r:id="rId3"/>
    <p:sldId id="348" r:id="rId4"/>
    <p:sldId id="349" r:id="rId5"/>
    <p:sldId id="350" r:id="rId6"/>
    <p:sldId id="351" r:id="rId7"/>
    <p:sldId id="352" r:id="rId8"/>
    <p:sldId id="354" r:id="rId9"/>
    <p:sldId id="355" r:id="rId10"/>
    <p:sldId id="356" r:id="rId11"/>
    <p:sldId id="357" r:id="rId12"/>
    <p:sldId id="358" r:id="rId13"/>
    <p:sldId id="359" r:id="rId14"/>
    <p:sldId id="360" r:id="rId15"/>
    <p:sldId id="361" r:id="rId16"/>
    <p:sldId id="362" r:id="rId17"/>
    <p:sldId id="363" r:id="rId18"/>
    <p:sldId id="364" r:id="rId19"/>
    <p:sldId id="365" r:id="rId20"/>
    <p:sldId id="366" r:id="rId21"/>
    <p:sldId id="367" r:id="rId22"/>
    <p:sldId id="368" r:id="rId23"/>
    <p:sldId id="369" r:id="rId24"/>
    <p:sldId id="370" r:id="rId25"/>
    <p:sldId id="371" r:id="rId26"/>
    <p:sldId id="372" r:id="rId27"/>
    <p:sldId id="373" r:id="rId28"/>
    <p:sldId id="374" r:id="rId29"/>
    <p:sldId id="375" r:id="rId30"/>
    <p:sldId id="376" r:id="rId31"/>
    <p:sldId id="377" r:id="rId32"/>
    <p:sldId id="378" r:id="rId33"/>
    <p:sldId id="379" r:id="rId34"/>
    <p:sldId id="380" r:id="rId35"/>
    <p:sldId id="381" r:id="rId36"/>
    <p:sldId id="382" r:id="rId37"/>
    <p:sldId id="383" r:id="rId38"/>
    <p:sldId id="384" r:id="rId39"/>
    <p:sldId id="385" r:id="rId40"/>
    <p:sldId id="386" r:id="rId41"/>
    <p:sldId id="387" r:id="rId42"/>
    <p:sldId id="388" r:id="rId43"/>
    <p:sldId id="389" r:id="rId44"/>
    <p:sldId id="390" r:id="rId45"/>
    <p:sldId id="391" r:id="rId46"/>
    <p:sldId id="392" r:id="rId47"/>
    <p:sldId id="393" r:id="rId48"/>
    <p:sldId id="394" r:id="rId49"/>
    <p:sldId id="395" r:id="rId50"/>
    <p:sldId id="396" r:id="rId51"/>
    <p:sldId id="397" r:id="rId52"/>
    <p:sldId id="398" r:id="rId53"/>
    <p:sldId id="399" r:id="rId54"/>
    <p:sldId id="400" r:id="rId55"/>
    <p:sldId id="401" r:id="rId56"/>
    <p:sldId id="402" r:id="rId57"/>
    <p:sldId id="403" r:id="rId58"/>
    <p:sldId id="404" r:id="rId59"/>
    <p:sldId id="405" r:id="rId60"/>
    <p:sldId id="406" r:id="rId61"/>
    <p:sldId id="407" r:id="rId62"/>
    <p:sldId id="408" r:id="rId63"/>
    <p:sldId id="409" r:id="rId64"/>
    <p:sldId id="410" r:id="rId65"/>
    <p:sldId id="411" r:id="rId66"/>
    <p:sldId id="412" r:id="rId67"/>
    <p:sldId id="413" r:id="rId68"/>
    <p:sldId id="414" r:id="rId69"/>
    <p:sldId id="415" r:id="rId70"/>
    <p:sldId id="416" r:id="rId71"/>
    <p:sldId id="434" r:id="rId72"/>
    <p:sldId id="346" r:id="rId73"/>
  </p:sldIdLst>
  <p:sldSz cx="9144000" cy="6858000" type="screen4x3"/>
  <p:notesSz cx="6735763" cy="9856788"/>
  <p:custDataLst>
    <p:tags r:id="rId75"/>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047" autoAdjust="0"/>
    <p:restoredTop sz="94709" autoAdjust="0"/>
  </p:normalViewPr>
  <p:slideViewPr>
    <p:cSldViewPr>
      <p:cViewPr varScale="1">
        <p:scale>
          <a:sx n="111" d="100"/>
          <a:sy n="111" d="100"/>
        </p:scale>
        <p:origin x="-1620"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notesMaster" Target="notesMasters/notesMaster1.xml"/><Relationship Id="rId79"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18831" cy="492839"/>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15373" y="0"/>
            <a:ext cx="2918831" cy="492839"/>
          </a:xfrm>
          <a:prstGeom prst="rect">
            <a:avLst/>
          </a:prstGeom>
        </p:spPr>
        <p:txBody>
          <a:bodyPr vert="horz" lIns="91440" tIns="45720" rIns="91440" bIns="45720" rtlCol="0"/>
          <a:lstStyle>
            <a:lvl1pPr algn="r">
              <a:defRPr sz="1200"/>
            </a:lvl1pPr>
          </a:lstStyle>
          <a:p>
            <a:fld id="{3DFEE756-A0B6-4DAB-A685-701B2B296967}" type="datetimeFigureOut">
              <a:rPr lang="en-US" smtClean="0"/>
              <a:pPr/>
              <a:t>1/8/2013</a:t>
            </a:fld>
            <a:endParaRPr lang="en-AU"/>
          </a:p>
        </p:txBody>
      </p:sp>
      <p:sp>
        <p:nvSpPr>
          <p:cNvPr id="4" name="Slide Image Placeholder 3"/>
          <p:cNvSpPr>
            <a:spLocks noGrp="1" noRot="1" noChangeAspect="1"/>
          </p:cNvSpPr>
          <p:nvPr>
            <p:ph type="sldImg" idx="2"/>
          </p:nvPr>
        </p:nvSpPr>
        <p:spPr>
          <a:xfrm>
            <a:off x="904875" y="739775"/>
            <a:ext cx="4926013" cy="36957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73577" y="4681974"/>
            <a:ext cx="5388610" cy="443555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9362238"/>
            <a:ext cx="2918831" cy="492839"/>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15373" y="9362238"/>
            <a:ext cx="2918831" cy="492839"/>
          </a:xfrm>
          <a:prstGeom prst="rect">
            <a:avLst/>
          </a:prstGeom>
        </p:spPr>
        <p:txBody>
          <a:bodyPr vert="horz" lIns="91440" tIns="45720" rIns="91440" bIns="45720" rtlCol="0" anchor="b"/>
          <a:lstStyle>
            <a:lvl1pPr algn="r">
              <a:defRPr sz="1200"/>
            </a:lvl1pPr>
          </a:lstStyle>
          <a:p>
            <a:fld id="{E00A2C2C-35EB-466D-8C60-521111DA5D50}" type="slidenum">
              <a:rPr lang="en-AU" smtClean="0"/>
              <a:pPr/>
              <a:t>‹#›</a:t>
            </a:fld>
            <a:endParaRPr lang="en-A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E00A2C2C-35EB-466D-8C60-521111DA5D50}" type="slidenum">
              <a:rPr lang="en-AU" smtClean="0"/>
              <a:pPr/>
              <a:t>1</a:t>
            </a:fld>
            <a:endParaRPr lang="en-AU"/>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E00A2C2C-35EB-466D-8C60-521111DA5D50}" type="slidenum">
              <a:rPr lang="en-AU" smtClean="0"/>
              <a:pPr/>
              <a:t>10</a:t>
            </a:fld>
            <a:endParaRPr lang="en-AU"/>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E00A2C2C-35EB-466D-8C60-521111DA5D50}" type="slidenum">
              <a:rPr lang="en-AU" smtClean="0"/>
              <a:pPr/>
              <a:t>11</a:t>
            </a:fld>
            <a:endParaRPr lang="en-AU"/>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E00A2C2C-35EB-466D-8C60-521111DA5D50}" type="slidenum">
              <a:rPr lang="en-AU" smtClean="0"/>
              <a:pPr/>
              <a:t>12</a:t>
            </a:fld>
            <a:endParaRPr lang="en-AU"/>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E00A2C2C-35EB-466D-8C60-521111DA5D50}" type="slidenum">
              <a:rPr lang="en-AU" smtClean="0"/>
              <a:pPr/>
              <a:t>13</a:t>
            </a:fld>
            <a:endParaRPr lang="en-AU"/>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E00A2C2C-35EB-466D-8C60-521111DA5D50}" type="slidenum">
              <a:rPr lang="en-AU" smtClean="0"/>
              <a:pPr/>
              <a:t>14</a:t>
            </a:fld>
            <a:endParaRPr lang="en-AU"/>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E00A2C2C-35EB-466D-8C60-521111DA5D50}" type="slidenum">
              <a:rPr lang="en-AU" smtClean="0"/>
              <a:pPr/>
              <a:t>15</a:t>
            </a:fld>
            <a:endParaRPr lang="en-AU"/>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E00A2C2C-35EB-466D-8C60-521111DA5D50}" type="slidenum">
              <a:rPr lang="en-AU" smtClean="0"/>
              <a:pPr/>
              <a:t>16</a:t>
            </a:fld>
            <a:endParaRPr lang="en-AU"/>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E00A2C2C-35EB-466D-8C60-521111DA5D50}" type="slidenum">
              <a:rPr lang="en-AU" smtClean="0"/>
              <a:pPr/>
              <a:t>17</a:t>
            </a:fld>
            <a:endParaRPr lang="en-AU"/>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E00A2C2C-35EB-466D-8C60-521111DA5D50}" type="slidenum">
              <a:rPr lang="en-AU" smtClean="0"/>
              <a:pPr/>
              <a:t>18</a:t>
            </a:fld>
            <a:endParaRPr lang="en-AU"/>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E00A2C2C-35EB-466D-8C60-521111DA5D50}" type="slidenum">
              <a:rPr lang="en-AU" smtClean="0"/>
              <a:pPr/>
              <a:t>19</a:t>
            </a:fld>
            <a:endParaRPr lang="en-A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E00A2C2C-35EB-466D-8C60-521111DA5D50}" type="slidenum">
              <a:rPr lang="en-AU" smtClean="0"/>
              <a:pPr/>
              <a:t>2</a:t>
            </a:fld>
            <a:endParaRPr lang="en-AU"/>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E00A2C2C-35EB-466D-8C60-521111DA5D50}" type="slidenum">
              <a:rPr lang="en-AU" smtClean="0"/>
              <a:pPr/>
              <a:t>20</a:t>
            </a:fld>
            <a:endParaRPr lang="en-AU"/>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E00A2C2C-35EB-466D-8C60-521111DA5D50}" type="slidenum">
              <a:rPr lang="en-AU" smtClean="0"/>
              <a:pPr/>
              <a:t>21</a:t>
            </a:fld>
            <a:endParaRPr lang="en-AU"/>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E00A2C2C-35EB-466D-8C60-521111DA5D50}" type="slidenum">
              <a:rPr lang="en-AU" smtClean="0"/>
              <a:pPr/>
              <a:t>22</a:t>
            </a:fld>
            <a:endParaRPr lang="en-AU"/>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E00A2C2C-35EB-466D-8C60-521111DA5D50}" type="slidenum">
              <a:rPr lang="en-AU" smtClean="0"/>
              <a:pPr/>
              <a:t>23</a:t>
            </a:fld>
            <a:endParaRPr lang="en-AU"/>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E00A2C2C-35EB-466D-8C60-521111DA5D50}" type="slidenum">
              <a:rPr lang="en-AU" smtClean="0"/>
              <a:pPr/>
              <a:t>24</a:t>
            </a:fld>
            <a:endParaRPr lang="en-AU"/>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E00A2C2C-35EB-466D-8C60-521111DA5D50}" type="slidenum">
              <a:rPr lang="en-AU" smtClean="0"/>
              <a:pPr/>
              <a:t>25</a:t>
            </a:fld>
            <a:endParaRPr lang="en-AU"/>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E00A2C2C-35EB-466D-8C60-521111DA5D50}" type="slidenum">
              <a:rPr lang="en-AU" smtClean="0"/>
              <a:pPr/>
              <a:t>26</a:t>
            </a:fld>
            <a:endParaRPr lang="en-AU"/>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E00A2C2C-35EB-466D-8C60-521111DA5D50}" type="slidenum">
              <a:rPr lang="en-AU" smtClean="0"/>
              <a:pPr/>
              <a:t>27</a:t>
            </a:fld>
            <a:endParaRPr lang="en-AU"/>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E00A2C2C-35EB-466D-8C60-521111DA5D50}" type="slidenum">
              <a:rPr lang="en-AU" smtClean="0"/>
              <a:pPr/>
              <a:t>28</a:t>
            </a:fld>
            <a:endParaRPr lang="en-AU"/>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E00A2C2C-35EB-466D-8C60-521111DA5D50}" type="slidenum">
              <a:rPr lang="en-AU" smtClean="0"/>
              <a:pPr/>
              <a:t>29</a:t>
            </a:fld>
            <a:endParaRPr lang="en-A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E00A2C2C-35EB-466D-8C60-521111DA5D50}" type="slidenum">
              <a:rPr lang="en-AU" smtClean="0"/>
              <a:pPr/>
              <a:t>3</a:t>
            </a:fld>
            <a:endParaRPr lang="en-AU"/>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E00A2C2C-35EB-466D-8C60-521111DA5D50}" type="slidenum">
              <a:rPr lang="en-AU" smtClean="0"/>
              <a:pPr/>
              <a:t>30</a:t>
            </a:fld>
            <a:endParaRPr lang="en-AU"/>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E00A2C2C-35EB-466D-8C60-521111DA5D50}" type="slidenum">
              <a:rPr lang="en-AU" smtClean="0"/>
              <a:pPr/>
              <a:t>31</a:t>
            </a:fld>
            <a:endParaRPr lang="en-AU"/>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E00A2C2C-35EB-466D-8C60-521111DA5D50}" type="slidenum">
              <a:rPr lang="en-AU" smtClean="0"/>
              <a:pPr/>
              <a:t>32</a:t>
            </a:fld>
            <a:endParaRPr lang="en-AU"/>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E00A2C2C-35EB-466D-8C60-521111DA5D50}" type="slidenum">
              <a:rPr lang="en-AU" smtClean="0"/>
              <a:pPr/>
              <a:t>33</a:t>
            </a:fld>
            <a:endParaRPr lang="en-AU"/>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E00A2C2C-35EB-466D-8C60-521111DA5D50}" type="slidenum">
              <a:rPr lang="en-AU" smtClean="0"/>
              <a:pPr/>
              <a:t>34</a:t>
            </a:fld>
            <a:endParaRPr lang="en-AU"/>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E00A2C2C-35EB-466D-8C60-521111DA5D50}" type="slidenum">
              <a:rPr lang="en-AU" smtClean="0"/>
              <a:pPr/>
              <a:t>35</a:t>
            </a:fld>
            <a:endParaRPr lang="en-AU"/>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E00A2C2C-35EB-466D-8C60-521111DA5D50}" type="slidenum">
              <a:rPr lang="en-AU" smtClean="0"/>
              <a:pPr/>
              <a:t>36</a:t>
            </a:fld>
            <a:endParaRPr lang="en-AU"/>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E00A2C2C-35EB-466D-8C60-521111DA5D50}" type="slidenum">
              <a:rPr lang="en-AU" smtClean="0"/>
              <a:pPr/>
              <a:t>37</a:t>
            </a:fld>
            <a:endParaRPr lang="en-AU"/>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E00A2C2C-35EB-466D-8C60-521111DA5D50}" type="slidenum">
              <a:rPr lang="en-AU" smtClean="0"/>
              <a:pPr/>
              <a:t>38</a:t>
            </a:fld>
            <a:endParaRPr lang="en-AU"/>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E00A2C2C-35EB-466D-8C60-521111DA5D50}" type="slidenum">
              <a:rPr lang="en-AU" smtClean="0"/>
              <a:pPr/>
              <a:t>39</a:t>
            </a:fld>
            <a:endParaRPr lang="en-AU"/>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E00A2C2C-35EB-466D-8C60-521111DA5D50}" type="slidenum">
              <a:rPr lang="en-AU" smtClean="0"/>
              <a:pPr/>
              <a:t>4</a:t>
            </a:fld>
            <a:endParaRPr lang="en-AU"/>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E00A2C2C-35EB-466D-8C60-521111DA5D50}" type="slidenum">
              <a:rPr lang="en-AU" smtClean="0"/>
              <a:pPr/>
              <a:t>40</a:t>
            </a:fld>
            <a:endParaRPr lang="en-AU"/>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E00A2C2C-35EB-466D-8C60-521111DA5D50}" type="slidenum">
              <a:rPr lang="en-AU" smtClean="0"/>
              <a:pPr/>
              <a:t>41</a:t>
            </a:fld>
            <a:endParaRPr lang="en-AU"/>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E00A2C2C-35EB-466D-8C60-521111DA5D50}" type="slidenum">
              <a:rPr lang="en-AU" smtClean="0"/>
              <a:pPr/>
              <a:t>42</a:t>
            </a:fld>
            <a:endParaRPr lang="en-AU"/>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E00A2C2C-35EB-466D-8C60-521111DA5D50}" type="slidenum">
              <a:rPr lang="en-AU" smtClean="0"/>
              <a:pPr/>
              <a:t>43</a:t>
            </a:fld>
            <a:endParaRPr lang="en-AU"/>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E00A2C2C-35EB-466D-8C60-521111DA5D50}" type="slidenum">
              <a:rPr lang="en-AU" smtClean="0"/>
              <a:pPr/>
              <a:t>44</a:t>
            </a:fld>
            <a:endParaRPr lang="en-AU"/>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E00A2C2C-35EB-466D-8C60-521111DA5D50}" type="slidenum">
              <a:rPr lang="en-AU" smtClean="0"/>
              <a:pPr/>
              <a:t>45</a:t>
            </a:fld>
            <a:endParaRPr lang="en-AU"/>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E00A2C2C-35EB-466D-8C60-521111DA5D50}" type="slidenum">
              <a:rPr lang="en-AU" smtClean="0"/>
              <a:pPr/>
              <a:t>46</a:t>
            </a:fld>
            <a:endParaRPr lang="en-AU"/>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E00A2C2C-35EB-466D-8C60-521111DA5D50}" type="slidenum">
              <a:rPr lang="en-AU" smtClean="0"/>
              <a:pPr/>
              <a:t>47</a:t>
            </a:fld>
            <a:endParaRPr lang="en-AU"/>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E00A2C2C-35EB-466D-8C60-521111DA5D50}" type="slidenum">
              <a:rPr lang="en-AU" smtClean="0"/>
              <a:pPr/>
              <a:t>48</a:t>
            </a:fld>
            <a:endParaRPr lang="en-AU"/>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E00A2C2C-35EB-466D-8C60-521111DA5D50}" type="slidenum">
              <a:rPr lang="en-AU" smtClean="0"/>
              <a:pPr/>
              <a:t>49</a:t>
            </a:fld>
            <a:endParaRPr lang="en-AU"/>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E00A2C2C-35EB-466D-8C60-521111DA5D50}" type="slidenum">
              <a:rPr lang="en-AU" smtClean="0"/>
              <a:pPr/>
              <a:t>5</a:t>
            </a:fld>
            <a:endParaRPr lang="en-AU"/>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E00A2C2C-35EB-466D-8C60-521111DA5D50}" type="slidenum">
              <a:rPr lang="en-AU" smtClean="0"/>
              <a:pPr/>
              <a:t>50</a:t>
            </a:fld>
            <a:endParaRPr lang="en-AU"/>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E00A2C2C-35EB-466D-8C60-521111DA5D50}" type="slidenum">
              <a:rPr lang="en-AU" smtClean="0"/>
              <a:pPr/>
              <a:t>51</a:t>
            </a:fld>
            <a:endParaRPr lang="en-AU"/>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E00A2C2C-35EB-466D-8C60-521111DA5D50}" type="slidenum">
              <a:rPr lang="en-AU" smtClean="0"/>
              <a:pPr/>
              <a:t>52</a:t>
            </a:fld>
            <a:endParaRPr lang="en-AU"/>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E00A2C2C-35EB-466D-8C60-521111DA5D50}" type="slidenum">
              <a:rPr lang="en-AU" smtClean="0"/>
              <a:pPr/>
              <a:t>53</a:t>
            </a:fld>
            <a:endParaRPr lang="en-AU"/>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E00A2C2C-35EB-466D-8C60-521111DA5D50}" type="slidenum">
              <a:rPr lang="en-AU" smtClean="0"/>
              <a:pPr/>
              <a:t>54</a:t>
            </a:fld>
            <a:endParaRPr lang="en-AU"/>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E00A2C2C-35EB-466D-8C60-521111DA5D50}" type="slidenum">
              <a:rPr lang="en-AU" smtClean="0"/>
              <a:pPr/>
              <a:t>55</a:t>
            </a:fld>
            <a:endParaRPr lang="en-AU"/>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E00A2C2C-35EB-466D-8C60-521111DA5D50}" type="slidenum">
              <a:rPr lang="en-AU" smtClean="0"/>
              <a:pPr/>
              <a:t>56</a:t>
            </a:fld>
            <a:endParaRPr lang="en-AU"/>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E00A2C2C-35EB-466D-8C60-521111DA5D50}" type="slidenum">
              <a:rPr lang="en-AU" smtClean="0"/>
              <a:pPr/>
              <a:t>57</a:t>
            </a:fld>
            <a:endParaRPr lang="en-AU"/>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E00A2C2C-35EB-466D-8C60-521111DA5D50}" type="slidenum">
              <a:rPr lang="en-AU" smtClean="0"/>
              <a:pPr/>
              <a:t>58</a:t>
            </a:fld>
            <a:endParaRPr lang="en-AU"/>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E00A2C2C-35EB-466D-8C60-521111DA5D50}" type="slidenum">
              <a:rPr lang="en-AU" smtClean="0"/>
              <a:pPr/>
              <a:t>59</a:t>
            </a:fld>
            <a:endParaRPr lang="en-AU"/>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E00A2C2C-35EB-466D-8C60-521111DA5D50}" type="slidenum">
              <a:rPr lang="en-AU" smtClean="0"/>
              <a:pPr/>
              <a:t>6</a:t>
            </a:fld>
            <a:endParaRPr lang="en-AU"/>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E00A2C2C-35EB-466D-8C60-521111DA5D50}" type="slidenum">
              <a:rPr lang="en-AU" smtClean="0"/>
              <a:pPr/>
              <a:t>60</a:t>
            </a:fld>
            <a:endParaRPr lang="en-AU"/>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E00A2C2C-35EB-466D-8C60-521111DA5D50}" type="slidenum">
              <a:rPr lang="en-AU" smtClean="0"/>
              <a:pPr/>
              <a:t>61</a:t>
            </a:fld>
            <a:endParaRPr lang="en-AU"/>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E00A2C2C-35EB-466D-8C60-521111DA5D50}" type="slidenum">
              <a:rPr lang="en-AU" smtClean="0"/>
              <a:pPr/>
              <a:t>62</a:t>
            </a:fld>
            <a:endParaRPr lang="en-AU"/>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E00A2C2C-35EB-466D-8C60-521111DA5D50}" type="slidenum">
              <a:rPr lang="en-AU" smtClean="0"/>
              <a:pPr/>
              <a:t>63</a:t>
            </a:fld>
            <a:endParaRPr lang="en-AU"/>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E00A2C2C-35EB-466D-8C60-521111DA5D50}" type="slidenum">
              <a:rPr lang="en-AU" smtClean="0"/>
              <a:pPr/>
              <a:t>64</a:t>
            </a:fld>
            <a:endParaRPr lang="en-AU"/>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E00A2C2C-35EB-466D-8C60-521111DA5D50}" type="slidenum">
              <a:rPr lang="en-AU" smtClean="0"/>
              <a:pPr/>
              <a:t>65</a:t>
            </a:fld>
            <a:endParaRPr lang="en-AU"/>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E00A2C2C-35EB-466D-8C60-521111DA5D50}" type="slidenum">
              <a:rPr lang="en-AU" smtClean="0"/>
              <a:pPr/>
              <a:t>66</a:t>
            </a:fld>
            <a:endParaRPr lang="en-AU"/>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E00A2C2C-35EB-466D-8C60-521111DA5D50}" type="slidenum">
              <a:rPr lang="en-AU" smtClean="0"/>
              <a:pPr/>
              <a:t>67</a:t>
            </a:fld>
            <a:endParaRPr lang="en-AU"/>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E00A2C2C-35EB-466D-8C60-521111DA5D50}" type="slidenum">
              <a:rPr lang="en-AU" smtClean="0"/>
              <a:pPr/>
              <a:t>68</a:t>
            </a:fld>
            <a:endParaRPr lang="en-AU"/>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E00A2C2C-35EB-466D-8C60-521111DA5D50}" type="slidenum">
              <a:rPr lang="en-AU" smtClean="0"/>
              <a:pPr/>
              <a:t>69</a:t>
            </a:fld>
            <a:endParaRPr lang="en-AU"/>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E00A2C2C-35EB-466D-8C60-521111DA5D50}" type="slidenum">
              <a:rPr lang="en-AU" smtClean="0"/>
              <a:pPr/>
              <a:t>7</a:t>
            </a:fld>
            <a:endParaRPr lang="en-AU"/>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E00A2C2C-35EB-466D-8C60-521111DA5D50}" type="slidenum">
              <a:rPr lang="en-AU" smtClean="0"/>
              <a:pPr/>
              <a:t>70</a:t>
            </a:fld>
            <a:endParaRPr lang="en-AU"/>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E00A2C2C-35EB-466D-8C60-521111DA5D50}" type="slidenum">
              <a:rPr lang="en-AU" smtClean="0"/>
              <a:pPr/>
              <a:t>71</a:t>
            </a:fld>
            <a:endParaRPr lang="en-AU"/>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E00A2C2C-35EB-466D-8C60-521111DA5D50}" type="slidenum">
              <a:rPr lang="en-AU" smtClean="0"/>
              <a:pPr/>
              <a:t>72</a:t>
            </a:fld>
            <a:endParaRPr lang="en-AU"/>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E00A2C2C-35EB-466D-8C60-521111DA5D50}" type="slidenum">
              <a:rPr lang="en-AU" smtClean="0"/>
              <a:pPr/>
              <a:t>8</a:t>
            </a:fld>
            <a:endParaRPr lang="en-AU"/>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E00A2C2C-35EB-466D-8C60-521111DA5D50}" type="slidenum">
              <a:rPr lang="en-AU" smtClean="0"/>
              <a:pPr/>
              <a:t>9</a:t>
            </a:fld>
            <a:endParaRPr lang="en-A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EEB0499B-09D3-4978-8F35-C80E01FBE093}" type="datetimeFigureOut">
              <a:rPr lang="en-US" smtClean="0"/>
              <a:pPr/>
              <a:t>1/8/2013</a:t>
            </a:fld>
            <a:endParaRPr lang="en-AU"/>
          </a:p>
        </p:txBody>
      </p:sp>
      <p:sp>
        <p:nvSpPr>
          <p:cNvPr id="20" name="Footer Placeholder 19"/>
          <p:cNvSpPr>
            <a:spLocks noGrp="1"/>
          </p:cNvSpPr>
          <p:nvPr>
            <p:ph type="ftr" sz="quarter" idx="11"/>
          </p:nvPr>
        </p:nvSpPr>
        <p:spPr/>
        <p:txBody>
          <a:bodyPr/>
          <a:lstStyle>
            <a:extLst/>
          </a:lstStyle>
          <a:p>
            <a:endParaRPr lang="en-AU"/>
          </a:p>
        </p:txBody>
      </p:sp>
      <p:sp>
        <p:nvSpPr>
          <p:cNvPr id="10" name="Slide Number Placeholder 9"/>
          <p:cNvSpPr>
            <a:spLocks noGrp="1"/>
          </p:cNvSpPr>
          <p:nvPr>
            <p:ph type="sldNum" sz="quarter" idx="12"/>
          </p:nvPr>
        </p:nvSpPr>
        <p:spPr/>
        <p:txBody>
          <a:bodyPr/>
          <a:lstStyle>
            <a:extLst/>
          </a:lstStyle>
          <a:p>
            <a:fld id="{AFC14BCA-A40E-4B46-8081-BF09E7A583F9}" type="slidenum">
              <a:rPr lang="en-AU" smtClean="0"/>
              <a:pPr/>
              <a:t>‹#›</a:t>
            </a:fld>
            <a:endParaRPr lang="en-AU"/>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EB0499B-09D3-4978-8F35-C80E01FBE093}" type="datetimeFigureOut">
              <a:rPr lang="en-US" smtClean="0"/>
              <a:pPr/>
              <a:t>1/8/2013</a:t>
            </a:fld>
            <a:endParaRPr lang="en-AU"/>
          </a:p>
        </p:txBody>
      </p:sp>
      <p:sp>
        <p:nvSpPr>
          <p:cNvPr id="5" name="Footer Placeholder 4"/>
          <p:cNvSpPr>
            <a:spLocks noGrp="1"/>
          </p:cNvSpPr>
          <p:nvPr>
            <p:ph type="ftr" sz="quarter" idx="11"/>
          </p:nvPr>
        </p:nvSpPr>
        <p:spPr/>
        <p:txBody>
          <a:bodyPr/>
          <a:lstStyle>
            <a:extLst/>
          </a:lstStyle>
          <a:p>
            <a:endParaRPr lang="en-AU"/>
          </a:p>
        </p:txBody>
      </p:sp>
      <p:sp>
        <p:nvSpPr>
          <p:cNvPr id="6" name="Slide Number Placeholder 5"/>
          <p:cNvSpPr>
            <a:spLocks noGrp="1"/>
          </p:cNvSpPr>
          <p:nvPr>
            <p:ph type="sldNum" sz="quarter" idx="12"/>
          </p:nvPr>
        </p:nvSpPr>
        <p:spPr/>
        <p:txBody>
          <a:bodyPr/>
          <a:lstStyle>
            <a:extLst/>
          </a:lstStyle>
          <a:p>
            <a:fld id="{AFC14BCA-A40E-4B46-8081-BF09E7A583F9}" type="slidenum">
              <a:rPr lang="en-AU" smtClean="0"/>
              <a:pPr/>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EB0499B-09D3-4978-8F35-C80E01FBE093}" type="datetimeFigureOut">
              <a:rPr lang="en-US" smtClean="0"/>
              <a:pPr/>
              <a:t>1/8/2013</a:t>
            </a:fld>
            <a:endParaRPr lang="en-AU"/>
          </a:p>
        </p:txBody>
      </p:sp>
      <p:sp>
        <p:nvSpPr>
          <p:cNvPr id="5" name="Footer Placeholder 4"/>
          <p:cNvSpPr>
            <a:spLocks noGrp="1"/>
          </p:cNvSpPr>
          <p:nvPr>
            <p:ph type="ftr" sz="quarter" idx="11"/>
          </p:nvPr>
        </p:nvSpPr>
        <p:spPr/>
        <p:txBody>
          <a:bodyPr/>
          <a:lstStyle>
            <a:extLst/>
          </a:lstStyle>
          <a:p>
            <a:endParaRPr lang="en-AU"/>
          </a:p>
        </p:txBody>
      </p:sp>
      <p:sp>
        <p:nvSpPr>
          <p:cNvPr id="6" name="Slide Number Placeholder 5"/>
          <p:cNvSpPr>
            <a:spLocks noGrp="1"/>
          </p:cNvSpPr>
          <p:nvPr>
            <p:ph type="sldNum" sz="quarter" idx="12"/>
          </p:nvPr>
        </p:nvSpPr>
        <p:spPr/>
        <p:txBody>
          <a:bodyPr/>
          <a:lstStyle>
            <a:extLst/>
          </a:lstStyle>
          <a:p>
            <a:fld id="{AFC14BCA-A40E-4B46-8081-BF09E7A583F9}" type="slidenum">
              <a:rPr lang="en-AU" smtClean="0"/>
              <a:pPr/>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EB0499B-09D3-4978-8F35-C80E01FBE093}" type="datetimeFigureOut">
              <a:rPr lang="en-US" smtClean="0"/>
              <a:pPr/>
              <a:t>1/8/2013</a:t>
            </a:fld>
            <a:endParaRPr lang="en-AU"/>
          </a:p>
        </p:txBody>
      </p:sp>
      <p:sp>
        <p:nvSpPr>
          <p:cNvPr id="5" name="Footer Placeholder 4"/>
          <p:cNvSpPr>
            <a:spLocks noGrp="1"/>
          </p:cNvSpPr>
          <p:nvPr>
            <p:ph type="ftr" sz="quarter" idx="11"/>
          </p:nvPr>
        </p:nvSpPr>
        <p:spPr/>
        <p:txBody>
          <a:bodyPr/>
          <a:lstStyle>
            <a:extLst/>
          </a:lstStyle>
          <a:p>
            <a:endParaRPr lang="en-AU"/>
          </a:p>
        </p:txBody>
      </p:sp>
      <p:sp>
        <p:nvSpPr>
          <p:cNvPr id="6" name="Slide Number Placeholder 5"/>
          <p:cNvSpPr>
            <a:spLocks noGrp="1"/>
          </p:cNvSpPr>
          <p:nvPr>
            <p:ph type="sldNum" sz="quarter" idx="12"/>
          </p:nvPr>
        </p:nvSpPr>
        <p:spPr/>
        <p:txBody>
          <a:bodyPr/>
          <a:lstStyle>
            <a:extLst/>
          </a:lstStyle>
          <a:p>
            <a:fld id="{AFC14BCA-A40E-4B46-8081-BF09E7A583F9}" type="slidenum">
              <a:rPr lang="en-AU" smtClean="0"/>
              <a:pPr/>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EEB0499B-09D3-4978-8F35-C80E01FBE093}" type="datetimeFigureOut">
              <a:rPr lang="en-US" smtClean="0"/>
              <a:pPr/>
              <a:t>1/8/2013</a:t>
            </a:fld>
            <a:endParaRPr lang="en-AU"/>
          </a:p>
        </p:txBody>
      </p:sp>
      <p:sp>
        <p:nvSpPr>
          <p:cNvPr id="5" name="Footer Placeholder 4"/>
          <p:cNvSpPr>
            <a:spLocks noGrp="1"/>
          </p:cNvSpPr>
          <p:nvPr>
            <p:ph type="ftr" sz="quarter" idx="11"/>
          </p:nvPr>
        </p:nvSpPr>
        <p:spPr/>
        <p:txBody>
          <a:bodyPr/>
          <a:lstStyle>
            <a:extLst/>
          </a:lstStyle>
          <a:p>
            <a:endParaRPr lang="en-AU"/>
          </a:p>
        </p:txBody>
      </p:sp>
      <p:sp>
        <p:nvSpPr>
          <p:cNvPr id="6" name="Slide Number Placeholder 5"/>
          <p:cNvSpPr>
            <a:spLocks noGrp="1"/>
          </p:cNvSpPr>
          <p:nvPr>
            <p:ph type="sldNum" sz="quarter" idx="12"/>
          </p:nvPr>
        </p:nvSpPr>
        <p:spPr/>
        <p:txBody>
          <a:bodyPr/>
          <a:lstStyle>
            <a:extLst/>
          </a:lstStyle>
          <a:p>
            <a:fld id="{AFC14BCA-A40E-4B46-8081-BF09E7A583F9}" type="slidenum">
              <a:rPr lang="en-AU" smtClean="0"/>
              <a:pPr/>
              <a:t>‹#›</a:t>
            </a:fld>
            <a:endParaRPr lang="en-AU"/>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EEB0499B-09D3-4978-8F35-C80E01FBE093}" type="datetimeFigureOut">
              <a:rPr lang="en-US" smtClean="0"/>
              <a:pPr/>
              <a:t>1/8/2013</a:t>
            </a:fld>
            <a:endParaRPr lang="en-AU"/>
          </a:p>
        </p:txBody>
      </p:sp>
      <p:sp>
        <p:nvSpPr>
          <p:cNvPr id="6" name="Footer Placeholder 5"/>
          <p:cNvSpPr>
            <a:spLocks noGrp="1"/>
          </p:cNvSpPr>
          <p:nvPr>
            <p:ph type="ftr" sz="quarter" idx="11"/>
          </p:nvPr>
        </p:nvSpPr>
        <p:spPr/>
        <p:txBody>
          <a:bodyPr/>
          <a:lstStyle>
            <a:extLst/>
          </a:lstStyle>
          <a:p>
            <a:endParaRPr lang="en-AU"/>
          </a:p>
        </p:txBody>
      </p:sp>
      <p:sp>
        <p:nvSpPr>
          <p:cNvPr id="7" name="Slide Number Placeholder 6"/>
          <p:cNvSpPr>
            <a:spLocks noGrp="1"/>
          </p:cNvSpPr>
          <p:nvPr>
            <p:ph type="sldNum" sz="quarter" idx="12"/>
          </p:nvPr>
        </p:nvSpPr>
        <p:spPr/>
        <p:txBody>
          <a:bodyPr/>
          <a:lstStyle>
            <a:extLst/>
          </a:lstStyle>
          <a:p>
            <a:fld id="{AFC14BCA-A40E-4B46-8081-BF09E7A583F9}" type="slidenum">
              <a:rPr lang="en-AU" smtClean="0"/>
              <a:pPr/>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EEB0499B-09D3-4978-8F35-C80E01FBE093}" type="datetimeFigureOut">
              <a:rPr lang="en-US" smtClean="0"/>
              <a:pPr/>
              <a:t>1/8/2013</a:t>
            </a:fld>
            <a:endParaRPr lang="en-AU"/>
          </a:p>
        </p:txBody>
      </p:sp>
      <p:sp>
        <p:nvSpPr>
          <p:cNvPr id="8" name="Footer Placeholder 7"/>
          <p:cNvSpPr>
            <a:spLocks noGrp="1"/>
          </p:cNvSpPr>
          <p:nvPr>
            <p:ph type="ftr" sz="quarter" idx="11"/>
          </p:nvPr>
        </p:nvSpPr>
        <p:spPr/>
        <p:txBody>
          <a:bodyPr/>
          <a:lstStyle>
            <a:extLst/>
          </a:lstStyle>
          <a:p>
            <a:endParaRPr lang="en-AU"/>
          </a:p>
        </p:txBody>
      </p:sp>
      <p:sp>
        <p:nvSpPr>
          <p:cNvPr id="9" name="Slide Number Placeholder 8"/>
          <p:cNvSpPr>
            <a:spLocks noGrp="1"/>
          </p:cNvSpPr>
          <p:nvPr>
            <p:ph type="sldNum" sz="quarter" idx="12"/>
          </p:nvPr>
        </p:nvSpPr>
        <p:spPr/>
        <p:txBody>
          <a:bodyPr/>
          <a:lstStyle>
            <a:extLst/>
          </a:lstStyle>
          <a:p>
            <a:fld id="{AFC14BCA-A40E-4B46-8081-BF09E7A583F9}" type="slidenum">
              <a:rPr lang="en-AU" smtClean="0"/>
              <a:pPr/>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EEB0499B-09D3-4978-8F35-C80E01FBE093}" type="datetimeFigureOut">
              <a:rPr lang="en-US" smtClean="0"/>
              <a:pPr/>
              <a:t>1/8/2013</a:t>
            </a:fld>
            <a:endParaRPr lang="en-AU"/>
          </a:p>
        </p:txBody>
      </p:sp>
      <p:sp>
        <p:nvSpPr>
          <p:cNvPr id="4" name="Footer Placeholder 3"/>
          <p:cNvSpPr>
            <a:spLocks noGrp="1"/>
          </p:cNvSpPr>
          <p:nvPr>
            <p:ph type="ftr" sz="quarter" idx="11"/>
          </p:nvPr>
        </p:nvSpPr>
        <p:spPr/>
        <p:txBody>
          <a:bodyPr/>
          <a:lstStyle>
            <a:extLst/>
          </a:lstStyle>
          <a:p>
            <a:endParaRPr lang="en-AU"/>
          </a:p>
        </p:txBody>
      </p:sp>
      <p:sp>
        <p:nvSpPr>
          <p:cNvPr id="5" name="Slide Number Placeholder 4"/>
          <p:cNvSpPr>
            <a:spLocks noGrp="1"/>
          </p:cNvSpPr>
          <p:nvPr>
            <p:ph type="sldNum" sz="quarter" idx="12"/>
          </p:nvPr>
        </p:nvSpPr>
        <p:spPr/>
        <p:txBody>
          <a:bodyPr/>
          <a:lstStyle>
            <a:extLst/>
          </a:lstStyle>
          <a:p>
            <a:fld id="{AFC14BCA-A40E-4B46-8081-BF09E7A583F9}" type="slidenum">
              <a:rPr lang="en-AU" smtClean="0"/>
              <a:pPr/>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EEB0499B-09D3-4978-8F35-C80E01FBE093}" type="datetimeFigureOut">
              <a:rPr lang="en-US" smtClean="0"/>
              <a:pPr/>
              <a:t>1/8/2013</a:t>
            </a:fld>
            <a:endParaRPr lang="en-AU"/>
          </a:p>
        </p:txBody>
      </p:sp>
      <p:sp>
        <p:nvSpPr>
          <p:cNvPr id="3" name="Footer Placeholder 2"/>
          <p:cNvSpPr>
            <a:spLocks noGrp="1"/>
          </p:cNvSpPr>
          <p:nvPr>
            <p:ph type="ftr" sz="quarter" idx="11"/>
          </p:nvPr>
        </p:nvSpPr>
        <p:spPr/>
        <p:txBody>
          <a:bodyPr/>
          <a:lstStyle>
            <a:extLst/>
          </a:lstStyle>
          <a:p>
            <a:endParaRPr lang="en-AU"/>
          </a:p>
        </p:txBody>
      </p:sp>
      <p:sp>
        <p:nvSpPr>
          <p:cNvPr id="4" name="Slide Number Placeholder 3"/>
          <p:cNvSpPr>
            <a:spLocks noGrp="1"/>
          </p:cNvSpPr>
          <p:nvPr>
            <p:ph type="sldNum" sz="quarter" idx="12"/>
          </p:nvPr>
        </p:nvSpPr>
        <p:spPr/>
        <p:txBody>
          <a:bodyPr/>
          <a:lstStyle>
            <a:extLst/>
          </a:lstStyle>
          <a:p>
            <a:fld id="{AFC14BCA-A40E-4B46-8081-BF09E7A583F9}" type="slidenum">
              <a:rPr lang="en-AU" smtClean="0"/>
              <a:pPr/>
              <a:t>‹#›</a:t>
            </a:fld>
            <a:endParaRPr lang="en-AU"/>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EEB0499B-09D3-4978-8F35-C80E01FBE093}" type="datetimeFigureOut">
              <a:rPr lang="en-US" smtClean="0"/>
              <a:pPr/>
              <a:t>1/8/2013</a:t>
            </a:fld>
            <a:endParaRPr lang="en-AU"/>
          </a:p>
        </p:txBody>
      </p:sp>
      <p:sp>
        <p:nvSpPr>
          <p:cNvPr id="6" name="Footer Placeholder 5"/>
          <p:cNvSpPr>
            <a:spLocks noGrp="1"/>
          </p:cNvSpPr>
          <p:nvPr>
            <p:ph type="ftr" sz="quarter" idx="11"/>
          </p:nvPr>
        </p:nvSpPr>
        <p:spPr/>
        <p:txBody>
          <a:bodyPr/>
          <a:lstStyle>
            <a:extLst/>
          </a:lstStyle>
          <a:p>
            <a:endParaRPr lang="en-AU"/>
          </a:p>
        </p:txBody>
      </p:sp>
      <p:sp>
        <p:nvSpPr>
          <p:cNvPr id="7" name="Slide Number Placeholder 6"/>
          <p:cNvSpPr>
            <a:spLocks noGrp="1"/>
          </p:cNvSpPr>
          <p:nvPr>
            <p:ph type="sldNum" sz="quarter" idx="12"/>
          </p:nvPr>
        </p:nvSpPr>
        <p:spPr/>
        <p:txBody>
          <a:bodyPr/>
          <a:lstStyle>
            <a:extLst/>
          </a:lstStyle>
          <a:p>
            <a:fld id="{AFC14BCA-A40E-4B46-8081-BF09E7A583F9}" type="slidenum">
              <a:rPr lang="en-AU" smtClean="0"/>
              <a:pPr/>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EEB0499B-09D3-4978-8F35-C80E01FBE093}" type="datetimeFigureOut">
              <a:rPr lang="en-US" smtClean="0"/>
              <a:pPr/>
              <a:t>1/8/2013</a:t>
            </a:fld>
            <a:endParaRPr lang="en-AU"/>
          </a:p>
        </p:txBody>
      </p:sp>
      <p:sp>
        <p:nvSpPr>
          <p:cNvPr id="6" name="Footer Placeholder 5"/>
          <p:cNvSpPr>
            <a:spLocks noGrp="1"/>
          </p:cNvSpPr>
          <p:nvPr>
            <p:ph type="ftr" sz="quarter" idx="11"/>
          </p:nvPr>
        </p:nvSpPr>
        <p:spPr/>
        <p:txBody>
          <a:bodyPr/>
          <a:lstStyle>
            <a:extLst/>
          </a:lstStyle>
          <a:p>
            <a:endParaRPr lang="en-AU"/>
          </a:p>
        </p:txBody>
      </p:sp>
      <p:sp>
        <p:nvSpPr>
          <p:cNvPr id="7" name="Slide Number Placeholder 6"/>
          <p:cNvSpPr>
            <a:spLocks noGrp="1"/>
          </p:cNvSpPr>
          <p:nvPr>
            <p:ph type="sldNum" sz="quarter" idx="12"/>
          </p:nvPr>
        </p:nvSpPr>
        <p:spPr/>
        <p:txBody>
          <a:bodyPr/>
          <a:lstStyle>
            <a:extLst/>
          </a:lstStyle>
          <a:p>
            <a:fld id="{AFC14BCA-A40E-4B46-8081-BF09E7A583F9}" type="slidenum">
              <a:rPr lang="en-AU" smtClean="0"/>
              <a:pPr/>
              <a:t>‹#›</a:t>
            </a:fld>
            <a:endParaRPr lang="en-AU"/>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EEB0499B-09D3-4978-8F35-C80E01FBE093}" type="datetimeFigureOut">
              <a:rPr lang="en-US" smtClean="0"/>
              <a:pPr/>
              <a:t>1/8/2013</a:t>
            </a:fld>
            <a:endParaRPr lang="en-AU"/>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AU"/>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AFC14BCA-A40E-4B46-8081-BF09E7A583F9}" type="slidenum">
              <a:rPr lang="en-AU" smtClean="0"/>
              <a:pPr/>
              <a:t>‹#›</a:t>
            </a:fld>
            <a:endParaRPr lang="en-AU"/>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8.xml"/><Relationship Id="rId6" Type="http://schemas.openxmlformats.org/officeDocument/2006/relationships/image" Target="../media/image5.jpeg"/><Relationship Id="rId5" Type="http://schemas.openxmlformats.org/officeDocument/2006/relationships/image" Target="../media/image4.gif"/><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0.xml"/><Relationship Id="rId1" Type="http://schemas.openxmlformats.org/officeDocument/2006/relationships/slideLayout" Target="../slideLayouts/slideLayout8.xml"/><Relationship Id="rId4" Type="http://schemas.openxmlformats.org/officeDocument/2006/relationships/image" Target="../media/image3.jpeg"/></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1.xml"/><Relationship Id="rId1" Type="http://schemas.openxmlformats.org/officeDocument/2006/relationships/slideLayout" Target="../slideLayouts/slideLayout8.xml"/><Relationship Id="rId6" Type="http://schemas.openxmlformats.org/officeDocument/2006/relationships/image" Target="../media/image12.jpeg"/><Relationship Id="rId5" Type="http://schemas.openxmlformats.org/officeDocument/2006/relationships/image" Target="../media/image4.gif"/><Relationship Id="rId4" Type="http://schemas.openxmlformats.org/officeDocument/2006/relationships/image" Target="../media/image3.jpeg"/></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2.xml"/><Relationship Id="rId1" Type="http://schemas.openxmlformats.org/officeDocument/2006/relationships/slideLayout" Target="../slideLayouts/slideLayout8.xml"/><Relationship Id="rId5" Type="http://schemas.openxmlformats.org/officeDocument/2006/relationships/image" Target="../media/image4.gif"/><Relationship Id="rId4" Type="http://schemas.openxmlformats.org/officeDocument/2006/relationships/image" Target="../media/image3.jpeg"/></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3.xml"/><Relationship Id="rId1" Type="http://schemas.openxmlformats.org/officeDocument/2006/relationships/slideLayout" Target="../slideLayouts/slideLayout8.xml"/><Relationship Id="rId4" Type="http://schemas.openxmlformats.org/officeDocument/2006/relationships/image" Target="../media/image3.jpeg"/></Relationships>
</file>

<file path=ppt/slides/_rels/slide14.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image" Target="../media/image2.jpeg"/><Relationship Id="rId7" Type="http://schemas.openxmlformats.org/officeDocument/2006/relationships/image" Target="../media/image14.jpeg"/><Relationship Id="rId2" Type="http://schemas.openxmlformats.org/officeDocument/2006/relationships/notesSlide" Target="../notesSlides/notesSlide14.xml"/><Relationship Id="rId1" Type="http://schemas.openxmlformats.org/officeDocument/2006/relationships/slideLayout" Target="../slideLayouts/slideLayout8.xml"/><Relationship Id="rId6" Type="http://schemas.openxmlformats.org/officeDocument/2006/relationships/image" Target="../media/image11.jpeg"/><Relationship Id="rId5" Type="http://schemas.openxmlformats.org/officeDocument/2006/relationships/image" Target="../media/image13.jpeg"/><Relationship Id="rId4" Type="http://schemas.openxmlformats.org/officeDocument/2006/relationships/image" Target="../media/image3.jpeg"/></Relationships>
</file>

<file path=ppt/slides/_rels/slide15.xml.rels><?xml version="1.0" encoding="UTF-8" standalone="yes"?>
<Relationships xmlns="http://schemas.openxmlformats.org/package/2006/relationships"><Relationship Id="rId8" Type="http://schemas.openxmlformats.org/officeDocument/2006/relationships/image" Target="../media/image18.jpeg"/><Relationship Id="rId3" Type="http://schemas.openxmlformats.org/officeDocument/2006/relationships/image" Target="../media/image2.jpeg"/><Relationship Id="rId7" Type="http://schemas.openxmlformats.org/officeDocument/2006/relationships/image" Target="../media/image17.jpeg"/><Relationship Id="rId2" Type="http://schemas.openxmlformats.org/officeDocument/2006/relationships/notesSlide" Target="../notesSlides/notesSlide15.xml"/><Relationship Id="rId1" Type="http://schemas.openxmlformats.org/officeDocument/2006/relationships/slideLayout" Target="../slideLayouts/slideLayout8.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3.jpeg"/></Relationships>
</file>

<file path=ppt/slides/_rels/slide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6.xml"/><Relationship Id="rId1" Type="http://schemas.openxmlformats.org/officeDocument/2006/relationships/slideLayout" Target="../slideLayouts/slideLayout8.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3.jpeg"/></Relationships>
</file>

<file path=ppt/slides/_rels/slide1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7.xml"/><Relationship Id="rId1" Type="http://schemas.openxmlformats.org/officeDocument/2006/relationships/slideLayout" Target="../slideLayouts/slideLayout8.xml"/><Relationship Id="rId5" Type="http://schemas.openxmlformats.org/officeDocument/2006/relationships/image" Target="../media/image4.gif"/><Relationship Id="rId4" Type="http://schemas.openxmlformats.org/officeDocument/2006/relationships/image" Target="../media/image3.jpeg"/></Relationships>
</file>

<file path=ppt/slides/_rels/slide1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8.xml"/><Relationship Id="rId1" Type="http://schemas.openxmlformats.org/officeDocument/2006/relationships/slideLayout" Target="../slideLayouts/slideLayout8.xml"/><Relationship Id="rId6" Type="http://schemas.openxmlformats.org/officeDocument/2006/relationships/image" Target="../media/image21.jpeg"/><Relationship Id="rId5" Type="http://schemas.openxmlformats.org/officeDocument/2006/relationships/image" Target="../media/image4.gif"/><Relationship Id="rId4" Type="http://schemas.openxmlformats.org/officeDocument/2006/relationships/image" Target="../media/image3.jpeg"/></Relationships>
</file>

<file path=ppt/slides/_rels/slide1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9.xml"/><Relationship Id="rId1" Type="http://schemas.openxmlformats.org/officeDocument/2006/relationships/slideLayout" Target="../slideLayouts/slideLayout8.xml"/><Relationship Id="rId5" Type="http://schemas.openxmlformats.org/officeDocument/2006/relationships/image" Target="../media/image4.gif"/><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8.xml"/><Relationship Id="rId6" Type="http://schemas.openxmlformats.org/officeDocument/2006/relationships/image" Target="../media/image6.jpeg"/><Relationship Id="rId5" Type="http://schemas.openxmlformats.org/officeDocument/2006/relationships/image" Target="../media/image4.gif"/><Relationship Id="rId4" Type="http://schemas.openxmlformats.org/officeDocument/2006/relationships/image" Target="../media/image3.jpeg"/></Relationships>
</file>

<file path=ppt/slides/_rels/slide2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0.xml"/><Relationship Id="rId1" Type="http://schemas.openxmlformats.org/officeDocument/2006/relationships/slideLayout" Target="../slideLayouts/slideLayout8.xml"/><Relationship Id="rId5" Type="http://schemas.openxmlformats.org/officeDocument/2006/relationships/image" Target="../media/image4.gif"/><Relationship Id="rId4" Type="http://schemas.openxmlformats.org/officeDocument/2006/relationships/image" Target="../media/image3.jpeg"/></Relationships>
</file>

<file path=ppt/slides/_rels/slide2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1.xml"/><Relationship Id="rId1" Type="http://schemas.openxmlformats.org/officeDocument/2006/relationships/slideLayout" Target="../slideLayouts/slideLayout8.xml"/><Relationship Id="rId6" Type="http://schemas.openxmlformats.org/officeDocument/2006/relationships/image" Target="../media/image22.jpeg"/><Relationship Id="rId5" Type="http://schemas.openxmlformats.org/officeDocument/2006/relationships/image" Target="../media/image4.gif"/><Relationship Id="rId4" Type="http://schemas.openxmlformats.org/officeDocument/2006/relationships/image" Target="../media/image3.jpeg"/></Relationships>
</file>

<file path=ppt/slides/_rels/slide2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2.xml"/><Relationship Id="rId1" Type="http://schemas.openxmlformats.org/officeDocument/2006/relationships/slideLayout" Target="../slideLayouts/slideLayout8.xml"/><Relationship Id="rId4" Type="http://schemas.openxmlformats.org/officeDocument/2006/relationships/image" Target="../media/image3.jpeg"/></Relationships>
</file>

<file path=ppt/slides/_rels/slide2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3.xml"/><Relationship Id="rId1" Type="http://schemas.openxmlformats.org/officeDocument/2006/relationships/slideLayout" Target="../slideLayouts/slideLayout8.xml"/><Relationship Id="rId5" Type="http://schemas.openxmlformats.org/officeDocument/2006/relationships/image" Target="../media/image4.gif"/><Relationship Id="rId4" Type="http://schemas.openxmlformats.org/officeDocument/2006/relationships/image" Target="../media/image3.jpeg"/></Relationships>
</file>

<file path=ppt/slides/_rels/slide2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4.xml"/><Relationship Id="rId1" Type="http://schemas.openxmlformats.org/officeDocument/2006/relationships/slideLayout" Target="../slideLayouts/slideLayout8.xml"/><Relationship Id="rId4" Type="http://schemas.openxmlformats.org/officeDocument/2006/relationships/image" Target="../media/image3.jpeg"/></Relationships>
</file>

<file path=ppt/slides/_rels/slide2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5.xml"/><Relationship Id="rId1" Type="http://schemas.openxmlformats.org/officeDocument/2006/relationships/slideLayout" Target="../slideLayouts/slideLayout8.xml"/><Relationship Id="rId4" Type="http://schemas.openxmlformats.org/officeDocument/2006/relationships/image" Target="../media/image3.jpeg"/></Relationships>
</file>

<file path=ppt/slides/_rels/slide2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6.xml"/><Relationship Id="rId1" Type="http://schemas.openxmlformats.org/officeDocument/2006/relationships/slideLayout" Target="../slideLayouts/slideLayout8.xml"/><Relationship Id="rId6" Type="http://schemas.openxmlformats.org/officeDocument/2006/relationships/image" Target="../media/image23.jpeg"/><Relationship Id="rId5" Type="http://schemas.openxmlformats.org/officeDocument/2006/relationships/image" Target="../media/image4.gif"/><Relationship Id="rId4" Type="http://schemas.openxmlformats.org/officeDocument/2006/relationships/image" Target="../media/image3.jpeg"/></Relationships>
</file>

<file path=ppt/slides/_rels/slide2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7.xml"/><Relationship Id="rId1" Type="http://schemas.openxmlformats.org/officeDocument/2006/relationships/slideLayout" Target="../slideLayouts/slideLayout8.xml"/><Relationship Id="rId5" Type="http://schemas.openxmlformats.org/officeDocument/2006/relationships/image" Target="../media/image4.gif"/><Relationship Id="rId4" Type="http://schemas.openxmlformats.org/officeDocument/2006/relationships/image" Target="../media/image3.jpeg"/></Relationships>
</file>

<file path=ppt/slides/_rels/slide28.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2.jpeg"/><Relationship Id="rId7" Type="http://schemas.openxmlformats.org/officeDocument/2006/relationships/image" Target="../media/image26.jpeg"/><Relationship Id="rId2" Type="http://schemas.openxmlformats.org/officeDocument/2006/relationships/notesSlide" Target="../notesSlides/notesSlide28.xml"/><Relationship Id="rId1" Type="http://schemas.openxmlformats.org/officeDocument/2006/relationships/slideLayout" Target="../slideLayouts/slideLayout8.xml"/><Relationship Id="rId6" Type="http://schemas.openxmlformats.org/officeDocument/2006/relationships/image" Target="../media/image25.png"/><Relationship Id="rId5" Type="http://schemas.openxmlformats.org/officeDocument/2006/relationships/image" Target="../media/image24.jpeg"/><Relationship Id="rId4" Type="http://schemas.openxmlformats.org/officeDocument/2006/relationships/image" Target="../media/image3.jpeg"/></Relationships>
</file>

<file path=ppt/slides/_rels/slide2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9.xml"/><Relationship Id="rId1" Type="http://schemas.openxmlformats.org/officeDocument/2006/relationships/slideLayout" Target="../slideLayouts/slideLayout8.xml"/><Relationship Id="rId5" Type="http://schemas.openxmlformats.org/officeDocument/2006/relationships/image" Target="../media/image4.gif"/><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8.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3.jpeg"/></Relationships>
</file>

<file path=ppt/slides/_rels/slide3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0.xml"/><Relationship Id="rId1" Type="http://schemas.openxmlformats.org/officeDocument/2006/relationships/slideLayout" Target="../slideLayouts/slideLayout8.xml"/><Relationship Id="rId5" Type="http://schemas.openxmlformats.org/officeDocument/2006/relationships/image" Target="../media/image28.jpeg"/><Relationship Id="rId4" Type="http://schemas.openxmlformats.org/officeDocument/2006/relationships/image" Target="../media/image3.jpeg"/></Relationships>
</file>

<file path=ppt/slides/_rels/slide3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1.xml"/><Relationship Id="rId1" Type="http://schemas.openxmlformats.org/officeDocument/2006/relationships/slideLayout" Target="../slideLayouts/slideLayout8.xml"/><Relationship Id="rId5" Type="http://schemas.openxmlformats.org/officeDocument/2006/relationships/image" Target="../media/image4.gif"/><Relationship Id="rId4" Type="http://schemas.openxmlformats.org/officeDocument/2006/relationships/image" Target="../media/image3.jpeg"/></Relationships>
</file>

<file path=ppt/slides/_rels/slide3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2.xml"/><Relationship Id="rId1" Type="http://schemas.openxmlformats.org/officeDocument/2006/relationships/slideLayout" Target="../slideLayouts/slideLayout8.xml"/><Relationship Id="rId6" Type="http://schemas.openxmlformats.org/officeDocument/2006/relationships/image" Target="../media/image29.jpeg"/><Relationship Id="rId5" Type="http://schemas.openxmlformats.org/officeDocument/2006/relationships/image" Target="../media/image4.gif"/><Relationship Id="rId4" Type="http://schemas.openxmlformats.org/officeDocument/2006/relationships/image" Target="../media/image3.jpeg"/></Relationships>
</file>

<file path=ppt/slides/_rels/slide3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3.xml"/><Relationship Id="rId1" Type="http://schemas.openxmlformats.org/officeDocument/2006/relationships/slideLayout" Target="../slideLayouts/slideLayout8.xml"/><Relationship Id="rId4" Type="http://schemas.openxmlformats.org/officeDocument/2006/relationships/image" Target="../media/image3.jpeg"/></Relationships>
</file>

<file path=ppt/slides/_rels/slide3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4.xml"/><Relationship Id="rId1" Type="http://schemas.openxmlformats.org/officeDocument/2006/relationships/slideLayout" Target="../slideLayouts/slideLayout8.xml"/><Relationship Id="rId4" Type="http://schemas.openxmlformats.org/officeDocument/2006/relationships/image" Target="../media/image3.jpeg"/></Relationships>
</file>

<file path=ppt/slides/_rels/slide3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5.xml"/><Relationship Id="rId1" Type="http://schemas.openxmlformats.org/officeDocument/2006/relationships/slideLayout" Target="../slideLayouts/slideLayout8.xml"/><Relationship Id="rId5" Type="http://schemas.openxmlformats.org/officeDocument/2006/relationships/image" Target="../media/image4.gif"/><Relationship Id="rId4" Type="http://schemas.openxmlformats.org/officeDocument/2006/relationships/image" Target="../media/image3.jpeg"/></Relationships>
</file>

<file path=ppt/slides/_rels/slide3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6.xml"/><Relationship Id="rId1" Type="http://schemas.openxmlformats.org/officeDocument/2006/relationships/slideLayout" Target="../slideLayouts/slideLayout8.xml"/><Relationship Id="rId5" Type="http://schemas.openxmlformats.org/officeDocument/2006/relationships/image" Target="../media/image4.gif"/><Relationship Id="rId4" Type="http://schemas.openxmlformats.org/officeDocument/2006/relationships/image" Target="../media/image3.jpeg"/></Relationships>
</file>

<file path=ppt/slides/_rels/slide3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7.xml"/><Relationship Id="rId1" Type="http://schemas.openxmlformats.org/officeDocument/2006/relationships/slideLayout" Target="../slideLayouts/slideLayout8.xml"/><Relationship Id="rId5" Type="http://schemas.openxmlformats.org/officeDocument/2006/relationships/image" Target="../media/image4.gif"/><Relationship Id="rId4" Type="http://schemas.openxmlformats.org/officeDocument/2006/relationships/image" Target="../media/image3.jpeg"/></Relationships>
</file>

<file path=ppt/slides/_rels/slide3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8.xml"/><Relationship Id="rId1" Type="http://schemas.openxmlformats.org/officeDocument/2006/relationships/slideLayout" Target="../slideLayouts/slideLayout8.xml"/><Relationship Id="rId4" Type="http://schemas.openxmlformats.org/officeDocument/2006/relationships/image" Target="../media/image3.jpeg"/></Relationships>
</file>

<file path=ppt/slides/_rels/slide3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9.xml"/><Relationship Id="rId1" Type="http://schemas.openxmlformats.org/officeDocument/2006/relationships/slideLayout" Target="../slideLayouts/slideLayout8.xml"/><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8.xml"/><Relationship Id="rId6" Type="http://schemas.openxmlformats.org/officeDocument/2006/relationships/image" Target="../media/image9.jpeg"/><Relationship Id="rId5" Type="http://schemas.openxmlformats.org/officeDocument/2006/relationships/image" Target="../media/image4.gif"/><Relationship Id="rId4" Type="http://schemas.openxmlformats.org/officeDocument/2006/relationships/image" Target="../media/image3.jpeg"/></Relationships>
</file>

<file path=ppt/slides/_rels/slide40.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31.jpeg"/><Relationship Id="rId2" Type="http://schemas.openxmlformats.org/officeDocument/2006/relationships/notesSlide" Target="../notesSlides/notesSlide40.xml"/><Relationship Id="rId1" Type="http://schemas.openxmlformats.org/officeDocument/2006/relationships/slideLayout" Target="../slideLayouts/slideLayout8.xml"/><Relationship Id="rId6" Type="http://schemas.openxmlformats.org/officeDocument/2006/relationships/image" Target="../media/image30.jpeg"/><Relationship Id="rId5" Type="http://schemas.openxmlformats.org/officeDocument/2006/relationships/image" Target="../media/image4.gif"/><Relationship Id="rId4" Type="http://schemas.openxmlformats.org/officeDocument/2006/relationships/image" Target="../media/image3.jpeg"/></Relationships>
</file>

<file path=ppt/slides/_rels/slide4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1.xml"/><Relationship Id="rId1" Type="http://schemas.openxmlformats.org/officeDocument/2006/relationships/slideLayout" Target="../slideLayouts/slideLayout8.xml"/><Relationship Id="rId4" Type="http://schemas.openxmlformats.org/officeDocument/2006/relationships/image" Target="../media/image3.jpeg"/></Relationships>
</file>

<file path=ppt/slides/_rels/slide4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2.xml"/><Relationship Id="rId1" Type="http://schemas.openxmlformats.org/officeDocument/2006/relationships/slideLayout" Target="../slideLayouts/slideLayout8.xml"/><Relationship Id="rId5" Type="http://schemas.openxmlformats.org/officeDocument/2006/relationships/image" Target="../media/image4.gif"/><Relationship Id="rId4" Type="http://schemas.openxmlformats.org/officeDocument/2006/relationships/image" Target="../media/image3.jpeg"/></Relationships>
</file>

<file path=ppt/slides/_rels/slide4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3.xml"/><Relationship Id="rId1" Type="http://schemas.openxmlformats.org/officeDocument/2006/relationships/slideLayout" Target="../slideLayouts/slideLayout8.xml"/><Relationship Id="rId5" Type="http://schemas.openxmlformats.org/officeDocument/2006/relationships/image" Target="../media/image32.gif"/><Relationship Id="rId4" Type="http://schemas.openxmlformats.org/officeDocument/2006/relationships/image" Target="../media/image3.jpeg"/></Relationships>
</file>

<file path=ppt/slides/_rels/slide4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4.xml"/><Relationship Id="rId1" Type="http://schemas.openxmlformats.org/officeDocument/2006/relationships/slideLayout" Target="../slideLayouts/slideLayout8.xml"/><Relationship Id="rId5" Type="http://schemas.openxmlformats.org/officeDocument/2006/relationships/image" Target="../media/image33.jpeg"/><Relationship Id="rId4" Type="http://schemas.openxmlformats.org/officeDocument/2006/relationships/image" Target="../media/image3.jpeg"/></Relationships>
</file>

<file path=ppt/slides/_rels/slide4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5.xml"/><Relationship Id="rId1" Type="http://schemas.openxmlformats.org/officeDocument/2006/relationships/slideLayout" Target="../slideLayouts/slideLayout8.xml"/><Relationship Id="rId5" Type="http://schemas.openxmlformats.org/officeDocument/2006/relationships/image" Target="../media/image34.jpeg"/><Relationship Id="rId4" Type="http://schemas.openxmlformats.org/officeDocument/2006/relationships/image" Target="../media/image3.jpeg"/></Relationships>
</file>

<file path=ppt/slides/_rels/slide4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6.xml"/><Relationship Id="rId1" Type="http://schemas.openxmlformats.org/officeDocument/2006/relationships/slideLayout" Target="../slideLayouts/slideLayout8.xml"/><Relationship Id="rId5" Type="http://schemas.openxmlformats.org/officeDocument/2006/relationships/image" Target="../media/image35.jpeg"/><Relationship Id="rId4" Type="http://schemas.openxmlformats.org/officeDocument/2006/relationships/image" Target="../media/image3.jpeg"/></Relationships>
</file>

<file path=ppt/slides/_rels/slide4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7.xml"/><Relationship Id="rId1" Type="http://schemas.openxmlformats.org/officeDocument/2006/relationships/slideLayout" Target="../slideLayouts/slideLayout8.xml"/><Relationship Id="rId5" Type="http://schemas.openxmlformats.org/officeDocument/2006/relationships/image" Target="../media/image36.jpeg"/><Relationship Id="rId4" Type="http://schemas.openxmlformats.org/officeDocument/2006/relationships/image" Target="../media/image3.jpeg"/></Relationships>
</file>

<file path=ppt/slides/_rels/slide4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8.xml"/><Relationship Id="rId1" Type="http://schemas.openxmlformats.org/officeDocument/2006/relationships/slideLayout" Target="../slideLayouts/slideLayout8.xml"/><Relationship Id="rId5" Type="http://schemas.openxmlformats.org/officeDocument/2006/relationships/image" Target="../media/image37.jpeg"/><Relationship Id="rId4" Type="http://schemas.openxmlformats.org/officeDocument/2006/relationships/image" Target="../media/image3.jpeg"/></Relationships>
</file>

<file path=ppt/slides/_rels/slide4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9.xml"/><Relationship Id="rId1" Type="http://schemas.openxmlformats.org/officeDocument/2006/relationships/slideLayout" Target="../slideLayouts/slideLayout8.xml"/><Relationship Id="rId5" Type="http://schemas.openxmlformats.org/officeDocument/2006/relationships/image" Target="../media/image38.jpeg"/><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8.xml"/><Relationship Id="rId5" Type="http://schemas.openxmlformats.org/officeDocument/2006/relationships/image" Target="../media/image4.gif"/><Relationship Id="rId4" Type="http://schemas.openxmlformats.org/officeDocument/2006/relationships/image" Target="../media/image3.jpeg"/></Relationships>
</file>

<file path=ppt/slides/_rels/slide5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0.xml"/><Relationship Id="rId1" Type="http://schemas.openxmlformats.org/officeDocument/2006/relationships/slideLayout" Target="../slideLayouts/slideLayout8.xml"/><Relationship Id="rId5" Type="http://schemas.openxmlformats.org/officeDocument/2006/relationships/image" Target="../media/image39.png"/><Relationship Id="rId4" Type="http://schemas.openxmlformats.org/officeDocument/2006/relationships/image" Target="../media/image3.jpeg"/></Relationships>
</file>

<file path=ppt/slides/_rels/slide5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1.xml"/><Relationship Id="rId1" Type="http://schemas.openxmlformats.org/officeDocument/2006/relationships/slideLayout" Target="../slideLayouts/slideLayout8.xml"/><Relationship Id="rId5" Type="http://schemas.openxmlformats.org/officeDocument/2006/relationships/image" Target="../media/image4.gif"/><Relationship Id="rId4" Type="http://schemas.openxmlformats.org/officeDocument/2006/relationships/image" Target="../media/image3.jpeg"/></Relationships>
</file>

<file path=ppt/slides/_rels/slide5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2.xml"/><Relationship Id="rId1" Type="http://schemas.openxmlformats.org/officeDocument/2006/relationships/slideLayout" Target="../slideLayouts/slideLayout8.xml"/><Relationship Id="rId5" Type="http://schemas.openxmlformats.org/officeDocument/2006/relationships/image" Target="../media/image4.gif"/><Relationship Id="rId4" Type="http://schemas.openxmlformats.org/officeDocument/2006/relationships/image" Target="../media/image3.jpeg"/></Relationships>
</file>

<file path=ppt/slides/_rels/slide5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3.xml"/><Relationship Id="rId1" Type="http://schemas.openxmlformats.org/officeDocument/2006/relationships/slideLayout" Target="../slideLayouts/slideLayout8.xml"/><Relationship Id="rId5" Type="http://schemas.openxmlformats.org/officeDocument/2006/relationships/image" Target="../media/image4.gif"/><Relationship Id="rId4" Type="http://schemas.openxmlformats.org/officeDocument/2006/relationships/image" Target="../media/image3.jpeg"/></Relationships>
</file>

<file path=ppt/slides/_rels/slide5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4.xml"/><Relationship Id="rId1" Type="http://schemas.openxmlformats.org/officeDocument/2006/relationships/slideLayout" Target="../slideLayouts/slideLayout8.xml"/><Relationship Id="rId5" Type="http://schemas.openxmlformats.org/officeDocument/2006/relationships/image" Target="../media/image4.gif"/><Relationship Id="rId4" Type="http://schemas.openxmlformats.org/officeDocument/2006/relationships/image" Target="../media/image3.jpeg"/></Relationships>
</file>

<file path=ppt/slides/_rels/slide5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5.xml"/><Relationship Id="rId1" Type="http://schemas.openxmlformats.org/officeDocument/2006/relationships/slideLayout" Target="../slideLayouts/slideLayout8.xml"/><Relationship Id="rId5" Type="http://schemas.openxmlformats.org/officeDocument/2006/relationships/image" Target="../media/image4.gif"/><Relationship Id="rId4" Type="http://schemas.openxmlformats.org/officeDocument/2006/relationships/image" Target="../media/image3.jpeg"/></Relationships>
</file>

<file path=ppt/slides/_rels/slide5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6.xml"/><Relationship Id="rId1" Type="http://schemas.openxmlformats.org/officeDocument/2006/relationships/slideLayout" Target="../slideLayouts/slideLayout8.xml"/><Relationship Id="rId5" Type="http://schemas.openxmlformats.org/officeDocument/2006/relationships/image" Target="../media/image4.gif"/><Relationship Id="rId4" Type="http://schemas.openxmlformats.org/officeDocument/2006/relationships/image" Target="../media/image3.jpeg"/></Relationships>
</file>

<file path=ppt/slides/_rels/slide5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7.xml"/><Relationship Id="rId1" Type="http://schemas.openxmlformats.org/officeDocument/2006/relationships/slideLayout" Target="../slideLayouts/slideLayout8.xml"/><Relationship Id="rId5" Type="http://schemas.openxmlformats.org/officeDocument/2006/relationships/image" Target="../media/image4.gif"/><Relationship Id="rId4" Type="http://schemas.openxmlformats.org/officeDocument/2006/relationships/image" Target="../media/image3.jpeg"/></Relationships>
</file>

<file path=ppt/slides/_rels/slide5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8.xml"/><Relationship Id="rId1" Type="http://schemas.openxmlformats.org/officeDocument/2006/relationships/slideLayout" Target="../slideLayouts/slideLayout8.xml"/><Relationship Id="rId5" Type="http://schemas.openxmlformats.org/officeDocument/2006/relationships/image" Target="../media/image4.gif"/><Relationship Id="rId4" Type="http://schemas.openxmlformats.org/officeDocument/2006/relationships/image" Target="../media/image3.jpeg"/></Relationships>
</file>

<file path=ppt/slides/_rels/slide5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9.xml"/><Relationship Id="rId1" Type="http://schemas.openxmlformats.org/officeDocument/2006/relationships/slideLayout" Target="../slideLayouts/slideLayout8.xml"/><Relationship Id="rId5" Type="http://schemas.openxmlformats.org/officeDocument/2006/relationships/image" Target="../media/image4.gif"/><Relationship Id="rId4" Type="http://schemas.openxmlformats.org/officeDocument/2006/relationships/image" Target="../media/image3.jpeg"/></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8.xml"/><Relationship Id="rId4" Type="http://schemas.openxmlformats.org/officeDocument/2006/relationships/image" Target="../media/image3.jpeg"/></Relationships>
</file>

<file path=ppt/slides/_rels/slide6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0.xml"/><Relationship Id="rId1" Type="http://schemas.openxmlformats.org/officeDocument/2006/relationships/slideLayout" Target="../slideLayouts/slideLayout8.xml"/><Relationship Id="rId5" Type="http://schemas.openxmlformats.org/officeDocument/2006/relationships/image" Target="../media/image4.gif"/><Relationship Id="rId4" Type="http://schemas.openxmlformats.org/officeDocument/2006/relationships/image" Target="../media/image3.jpeg"/></Relationships>
</file>

<file path=ppt/slides/_rels/slide6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1.xml"/><Relationship Id="rId1" Type="http://schemas.openxmlformats.org/officeDocument/2006/relationships/slideLayout" Target="../slideLayouts/slideLayout8.xml"/><Relationship Id="rId5" Type="http://schemas.openxmlformats.org/officeDocument/2006/relationships/image" Target="../media/image40.gif"/><Relationship Id="rId4" Type="http://schemas.openxmlformats.org/officeDocument/2006/relationships/image" Target="../media/image3.jpeg"/></Relationships>
</file>

<file path=ppt/slides/_rels/slide6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2.xml"/><Relationship Id="rId1" Type="http://schemas.openxmlformats.org/officeDocument/2006/relationships/slideLayout" Target="../slideLayouts/slideLayout8.xml"/><Relationship Id="rId4" Type="http://schemas.openxmlformats.org/officeDocument/2006/relationships/image" Target="../media/image3.jpeg"/></Relationships>
</file>

<file path=ppt/slides/_rels/slide6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3.xml"/><Relationship Id="rId1" Type="http://schemas.openxmlformats.org/officeDocument/2006/relationships/slideLayout" Target="../slideLayouts/slideLayout8.xml"/><Relationship Id="rId4" Type="http://schemas.openxmlformats.org/officeDocument/2006/relationships/image" Target="../media/image3.jpeg"/></Relationships>
</file>

<file path=ppt/slides/_rels/slide6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4.xml"/><Relationship Id="rId1" Type="http://schemas.openxmlformats.org/officeDocument/2006/relationships/slideLayout" Target="../slideLayouts/slideLayout8.xml"/><Relationship Id="rId4" Type="http://schemas.openxmlformats.org/officeDocument/2006/relationships/image" Target="../media/image3.jpeg"/></Relationships>
</file>

<file path=ppt/slides/_rels/slide6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5.xml"/><Relationship Id="rId1" Type="http://schemas.openxmlformats.org/officeDocument/2006/relationships/slideLayout" Target="../slideLayouts/slideLayout8.xml"/><Relationship Id="rId5" Type="http://schemas.openxmlformats.org/officeDocument/2006/relationships/image" Target="../media/image4.gif"/><Relationship Id="rId4" Type="http://schemas.openxmlformats.org/officeDocument/2006/relationships/image" Target="../media/image3.jpeg"/></Relationships>
</file>

<file path=ppt/slides/_rels/slide6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6.xml"/><Relationship Id="rId1" Type="http://schemas.openxmlformats.org/officeDocument/2006/relationships/slideLayout" Target="../slideLayouts/slideLayout8.xml"/><Relationship Id="rId4" Type="http://schemas.openxmlformats.org/officeDocument/2006/relationships/image" Target="../media/image3.jpeg"/></Relationships>
</file>

<file path=ppt/slides/_rels/slide6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7.xml"/><Relationship Id="rId1" Type="http://schemas.openxmlformats.org/officeDocument/2006/relationships/slideLayout" Target="../slideLayouts/slideLayout8.xml"/><Relationship Id="rId5" Type="http://schemas.openxmlformats.org/officeDocument/2006/relationships/image" Target="../media/image41.jpeg"/><Relationship Id="rId4" Type="http://schemas.openxmlformats.org/officeDocument/2006/relationships/image" Target="../media/image3.jpeg"/></Relationships>
</file>

<file path=ppt/slides/_rels/slide6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8.xml"/><Relationship Id="rId1" Type="http://schemas.openxmlformats.org/officeDocument/2006/relationships/slideLayout" Target="../slideLayouts/slideLayout8.xml"/><Relationship Id="rId4" Type="http://schemas.openxmlformats.org/officeDocument/2006/relationships/image" Target="../media/image3.jpeg"/></Relationships>
</file>

<file path=ppt/slides/_rels/slide6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9.xml"/><Relationship Id="rId1" Type="http://schemas.openxmlformats.org/officeDocument/2006/relationships/slideLayout" Target="../slideLayouts/slideLayout8.xml"/><Relationship Id="rId5" Type="http://schemas.openxmlformats.org/officeDocument/2006/relationships/image" Target="../media/image42.jpeg"/><Relationship Id="rId4" Type="http://schemas.openxmlformats.org/officeDocument/2006/relationships/image" Target="../media/image3.jpeg"/></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8.xml"/><Relationship Id="rId4" Type="http://schemas.openxmlformats.org/officeDocument/2006/relationships/image" Target="../media/image3.jpeg"/></Relationships>
</file>

<file path=ppt/slides/_rels/slide7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0.xml"/><Relationship Id="rId1" Type="http://schemas.openxmlformats.org/officeDocument/2006/relationships/slideLayout" Target="../slideLayouts/slideLayout8.xml"/><Relationship Id="rId4" Type="http://schemas.openxmlformats.org/officeDocument/2006/relationships/image" Target="../media/image3.jpeg"/></Relationships>
</file>

<file path=ppt/slides/_rels/slide7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1.xml"/><Relationship Id="rId1" Type="http://schemas.openxmlformats.org/officeDocument/2006/relationships/slideLayout" Target="../slideLayouts/slideLayout8.xml"/><Relationship Id="rId4" Type="http://schemas.openxmlformats.org/officeDocument/2006/relationships/image" Target="../media/image3.jpeg"/></Relationships>
</file>

<file path=ppt/slides/_rels/slide7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2.xml"/><Relationship Id="rId1" Type="http://schemas.openxmlformats.org/officeDocument/2006/relationships/slideLayout" Target="../slideLayouts/slideLayout8.xml"/><Relationship Id="rId4" Type="http://schemas.openxmlformats.org/officeDocument/2006/relationships/image" Target="../media/image3.jpeg"/></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11.jpeg"/><Relationship Id="rId2" Type="http://schemas.openxmlformats.org/officeDocument/2006/relationships/notesSlide" Target="../notesSlides/notesSlide8.xml"/><Relationship Id="rId1" Type="http://schemas.openxmlformats.org/officeDocument/2006/relationships/slideLayout" Target="../slideLayouts/slideLayout8.xml"/><Relationship Id="rId6" Type="http://schemas.openxmlformats.org/officeDocument/2006/relationships/image" Target="../media/image10.jpeg"/><Relationship Id="rId5" Type="http://schemas.openxmlformats.org/officeDocument/2006/relationships/image" Target="../media/image4.gif"/><Relationship Id="rId4" Type="http://schemas.openxmlformats.org/officeDocument/2006/relationships/image" Target="../media/image3.jpeg"/></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9.xml"/><Relationship Id="rId1" Type="http://schemas.openxmlformats.org/officeDocument/2006/relationships/slideLayout" Target="../slideLayouts/slideLayout8.xml"/><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571736" y="285728"/>
            <a:ext cx="3810000" cy="1357322"/>
          </a:xfrm>
        </p:spPr>
        <p:style>
          <a:lnRef idx="0">
            <a:schemeClr val="accent5"/>
          </a:lnRef>
          <a:fillRef idx="3">
            <a:schemeClr val="accent5"/>
          </a:fillRef>
          <a:effectRef idx="3">
            <a:schemeClr val="accent5"/>
          </a:effectRef>
          <a:fontRef idx="minor">
            <a:schemeClr val="lt1"/>
          </a:fontRef>
        </p:style>
        <p:txBody>
          <a:bodyPr/>
          <a:lstStyle/>
          <a:p>
            <a:r>
              <a:rPr lang="en-AU" dirty="0" smtClean="0"/>
              <a:t>SITXOHS001B</a:t>
            </a:r>
            <a:br>
              <a:rPr lang="en-AU" dirty="0" smtClean="0"/>
            </a:br>
            <a:r>
              <a:rPr lang="en-AU" dirty="0" smtClean="0"/>
              <a:t>Follow HEALTH, SAFETY AND SECURITY PROCEDURES</a:t>
            </a:r>
            <a:endParaRPr lang="en-AU" dirty="0"/>
          </a:p>
        </p:txBody>
      </p:sp>
      <p:pic>
        <p:nvPicPr>
          <p:cNvPr id="10" name="Content Placeholder 9" descr="books4.jpg"/>
          <p:cNvPicPr>
            <a:picLocks noGrp="1" noChangeAspect="1"/>
          </p:cNvPicPr>
          <p:nvPr>
            <p:ph sz="half" idx="1"/>
          </p:nvPr>
        </p:nvPicPr>
        <p:blipFill>
          <a:blip r:embed="rId3" cstate="print"/>
          <a:stretch>
            <a:fillRect/>
          </a:stretch>
        </p:blipFill>
        <p:spPr>
          <a:xfrm>
            <a:off x="0" y="0"/>
            <a:ext cx="2172305" cy="6858000"/>
          </a:xfrm>
        </p:spPr>
      </p:pic>
      <p:pic>
        <p:nvPicPr>
          <p:cNvPr id="12" name="Picture 11"/>
          <p:cNvPicPr/>
          <p:nvPr/>
        </p:nvPicPr>
        <p:blipFill>
          <a:blip r:embed="rId4" cstate="print"/>
          <a:stretch>
            <a:fillRect/>
          </a:stretch>
        </p:blipFill>
        <p:spPr bwMode="auto">
          <a:xfrm>
            <a:off x="7706209" y="0"/>
            <a:ext cx="1437791" cy="1173707"/>
          </a:xfrm>
          <a:prstGeom prst="rect">
            <a:avLst/>
          </a:prstGeom>
          <a:noFill/>
          <a:ln w="9525">
            <a:noFill/>
            <a:miter lim="800000"/>
            <a:headEnd/>
            <a:tailEnd/>
          </a:ln>
        </p:spPr>
      </p:pic>
      <p:sp>
        <p:nvSpPr>
          <p:cNvPr id="6" name="TextBox 5"/>
          <p:cNvSpPr txBox="1"/>
          <p:nvPr/>
        </p:nvSpPr>
        <p:spPr>
          <a:xfrm>
            <a:off x="2555776" y="1916832"/>
            <a:ext cx="6264696" cy="5463034"/>
          </a:xfrm>
          <a:prstGeom prst="rect">
            <a:avLst/>
          </a:prstGeom>
          <a:noFill/>
        </p:spPr>
        <p:txBody>
          <a:bodyPr wrap="square" rtlCol="0">
            <a:spAutoFit/>
          </a:bodyPr>
          <a:lstStyle/>
          <a:p>
            <a:r>
              <a:rPr lang="en-AU" b="1" dirty="0" smtClean="0">
                <a:latin typeface="Arial" pitchFamily="34" charset="0"/>
                <a:cs typeface="Arial" pitchFamily="34" charset="0"/>
              </a:rPr>
              <a:t>Workplace illness and injury</a:t>
            </a:r>
            <a:endParaRPr lang="en-US" b="1" dirty="0" smtClean="0">
              <a:latin typeface="Arial" pitchFamily="34" charset="0"/>
              <a:cs typeface="Arial" pitchFamily="34" charset="0"/>
            </a:endParaRPr>
          </a:p>
          <a:p>
            <a:endParaRPr lang="en-US" b="1" cap="all" dirty="0" smtClean="0">
              <a:latin typeface="Arial" pitchFamily="34" charset="0"/>
              <a:cs typeface="Arial" pitchFamily="34" charset="0"/>
            </a:endParaRPr>
          </a:p>
          <a:p>
            <a:r>
              <a:rPr lang="en-AU" dirty="0" smtClean="0">
                <a:latin typeface="Arial" pitchFamily="34" charset="0"/>
                <a:cs typeface="Arial" pitchFamily="34" charset="0"/>
              </a:rPr>
              <a:t>Every year in Australia, around 700 workers die and some 300,000 are injured because of workplace illness and injury. </a:t>
            </a:r>
            <a:endParaRPr lang="en-US" dirty="0" smtClean="0">
              <a:latin typeface="Arial" pitchFamily="34" charset="0"/>
              <a:cs typeface="Arial" pitchFamily="34" charset="0"/>
            </a:endParaRPr>
          </a:p>
          <a:p>
            <a:endParaRPr lang="en-AU" dirty="0" smtClean="0">
              <a:latin typeface="Arial" pitchFamily="34" charset="0"/>
              <a:cs typeface="Arial" pitchFamily="34" charset="0"/>
            </a:endParaRPr>
          </a:p>
          <a:p>
            <a:r>
              <a:rPr lang="en-AU" dirty="0" smtClean="0">
                <a:latin typeface="Arial" pitchFamily="34" charset="0"/>
                <a:cs typeface="Arial" pitchFamily="34" charset="0"/>
              </a:rPr>
              <a:t>Because of this very serious problem laws are very strict on workplace safety in Australia.</a:t>
            </a:r>
            <a:endParaRPr lang="en-US" dirty="0" smtClean="0">
              <a:latin typeface="Arial" pitchFamily="34" charset="0"/>
              <a:cs typeface="Arial" pitchFamily="34" charset="0"/>
            </a:endParaRPr>
          </a:p>
          <a:p>
            <a:r>
              <a:rPr lang="en-AU" dirty="0" smtClean="0">
                <a:latin typeface="Arial" pitchFamily="34" charset="0"/>
                <a:cs typeface="Arial" pitchFamily="34" charset="0"/>
              </a:rPr>
              <a:t> </a:t>
            </a:r>
            <a:endParaRPr lang="en-US" dirty="0" smtClean="0">
              <a:latin typeface="Arial" pitchFamily="34" charset="0"/>
              <a:cs typeface="Arial" pitchFamily="34" charset="0"/>
            </a:endParaRPr>
          </a:p>
          <a:p>
            <a:r>
              <a:rPr lang="en-AU" dirty="0" smtClean="0">
                <a:latin typeface="Arial" pitchFamily="34" charset="0"/>
                <a:cs typeface="Arial" pitchFamily="34" charset="0"/>
              </a:rPr>
              <a:t>As well as the problems or costs for the person who is injured there are also many other problems and costs that occur when people are injured or suffer illness at work. </a:t>
            </a:r>
            <a:endParaRPr lang="en-US" dirty="0" smtClean="0">
              <a:latin typeface="Arial" pitchFamily="34" charset="0"/>
              <a:cs typeface="Arial" pitchFamily="34" charset="0"/>
            </a:endParaRPr>
          </a:p>
          <a:p>
            <a:r>
              <a:rPr lang="en-AU" dirty="0" smtClean="0">
                <a:latin typeface="Arial" pitchFamily="34" charset="0"/>
                <a:cs typeface="Arial" pitchFamily="34" charset="0"/>
              </a:rPr>
              <a:t> </a:t>
            </a:r>
            <a:endParaRPr lang="en-US" dirty="0" smtClean="0">
              <a:latin typeface="Arial" pitchFamily="34" charset="0"/>
              <a:cs typeface="Arial" pitchFamily="34" charset="0"/>
            </a:endParaRPr>
          </a:p>
          <a:p>
            <a:pPr>
              <a:spcBef>
                <a:spcPts val="600"/>
              </a:spcBef>
              <a:buBlip>
                <a:blip r:embed="rId5"/>
              </a:buBlip>
            </a:pPr>
            <a:r>
              <a:rPr lang="en-AU" dirty="0" smtClean="0">
                <a:latin typeface="Arial" pitchFamily="34" charset="0"/>
                <a:cs typeface="Arial" pitchFamily="34" charset="0"/>
              </a:rPr>
              <a:t>Human cost </a:t>
            </a:r>
            <a:endParaRPr lang="en-US" dirty="0" smtClean="0">
              <a:latin typeface="Arial" pitchFamily="34" charset="0"/>
              <a:cs typeface="Arial" pitchFamily="34" charset="0"/>
            </a:endParaRPr>
          </a:p>
          <a:p>
            <a:pPr>
              <a:spcBef>
                <a:spcPts val="600"/>
              </a:spcBef>
              <a:buBlip>
                <a:blip r:embed="rId5"/>
              </a:buBlip>
            </a:pPr>
            <a:r>
              <a:rPr lang="en-AU" dirty="0" smtClean="0">
                <a:latin typeface="Arial" pitchFamily="34" charset="0"/>
                <a:cs typeface="Arial" pitchFamily="34" charset="0"/>
              </a:rPr>
              <a:t>Social cost</a:t>
            </a:r>
          </a:p>
          <a:p>
            <a:pPr>
              <a:spcBef>
                <a:spcPts val="600"/>
              </a:spcBef>
              <a:buBlip>
                <a:blip r:embed="rId5"/>
              </a:buBlip>
            </a:pPr>
            <a:r>
              <a:rPr lang="en-AU" dirty="0" smtClean="0">
                <a:latin typeface="Arial" pitchFamily="34" charset="0"/>
                <a:cs typeface="Arial" pitchFamily="34" charset="0"/>
              </a:rPr>
              <a:t>Economic cost</a:t>
            </a:r>
            <a:endParaRPr lang="en-US" i="1" dirty="0" smtClean="0">
              <a:latin typeface="Arial" pitchFamily="34" charset="0"/>
              <a:cs typeface="Arial" pitchFamily="34" charset="0"/>
            </a:endParaRPr>
          </a:p>
          <a:p>
            <a:pPr>
              <a:spcBef>
                <a:spcPts val="600"/>
              </a:spcBef>
              <a:buBlip>
                <a:blip r:embed="rId5"/>
              </a:buBlip>
            </a:pPr>
            <a:r>
              <a:rPr lang="en-AU" dirty="0" smtClean="0">
                <a:latin typeface="Arial" pitchFamily="34" charset="0"/>
                <a:cs typeface="Arial" pitchFamily="34" charset="0"/>
              </a:rPr>
              <a:t>Organisational costs</a:t>
            </a:r>
            <a:endParaRPr lang="en-US" i="1" dirty="0" smtClean="0">
              <a:latin typeface="Arial" pitchFamily="34" charset="0"/>
              <a:cs typeface="Arial" pitchFamily="34" charset="0"/>
            </a:endParaRPr>
          </a:p>
          <a:p>
            <a:pPr>
              <a:spcBef>
                <a:spcPts val="600"/>
              </a:spcBef>
              <a:buBlip>
                <a:blip r:embed="rId5"/>
              </a:buBlip>
            </a:pPr>
            <a:endParaRPr lang="en-US" dirty="0" smtClean="0">
              <a:latin typeface="Arial" pitchFamily="34" charset="0"/>
              <a:cs typeface="Arial" pitchFamily="34" charset="0"/>
            </a:endParaRPr>
          </a:p>
          <a:p>
            <a:endParaRPr lang="en-US" dirty="0"/>
          </a:p>
        </p:txBody>
      </p:sp>
      <p:pic>
        <p:nvPicPr>
          <p:cNvPr id="8" name="Picture 7" descr="injury.jpg"/>
          <p:cNvPicPr/>
          <p:nvPr/>
        </p:nvPicPr>
        <p:blipFill>
          <a:blip r:embed="rId6" cstate="print"/>
          <a:stretch>
            <a:fillRect/>
          </a:stretch>
        </p:blipFill>
        <p:spPr>
          <a:xfrm>
            <a:off x="5796136" y="5157192"/>
            <a:ext cx="1440160" cy="144016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571736" y="285728"/>
            <a:ext cx="3810000" cy="1357322"/>
          </a:xfrm>
        </p:spPr>
        <p:style>
          <a:lnRef idx="0">
            <a:schemeClr val="accent5"/>
          </a:lnRef>
          <a:fillRef idx="3">
            <a:schemeClr val="accent5"/>
          </a:fillRef>
          <a:effectRef idx="3">
            <a:schemeClr val="accent5"/>
          </a:effectRef>
          <a:fontRef idx="minor">
            <a:schemeClr val="lt1"/>
          </a:fontRef>
        </p:style>
        <p:txBody>
          <a:bodyPr/>
          <a:lstStyle/>
          <a:p>
            <a:r>
              <a:rPr lang="en-AU" dirty="0" smtClean="0"/>
              <a:t>SITXOHS001B</a:t>
            </a:r>
            <a:br>
              <a:rPr lang="en-AU" dirty="0" smtClean="0"/>
            </a:br>
            <a:r>
              <a:rPr lang="en-AU" dirty="0" smtClean="0"/>
              <a:t>Follow HEALTH, SAFETY AND SECURITY PROCEDURES</a:t>
            </a:r>
            <a:endParaRPr lang="en-AU" dirty="0"/>
          </a:p>
        </p:txBody>
      </p:sp>
      <p:pic>
        <p:nvPicPr>
          <p:cNvPr id="10" name="Content Placeholder 9" descr="books4.jpg"/>
          <p:cNvPicPr>
            <a:picLocks noGrp="1" noChangeAspect="1"/>
          </p:cNvPicPr>
          <p:nvPr>
            <p:ph sz="half" idx="1"/>
          </p:nvPr>
        </p:nvPicPr>
        <p:blipFill>
          <a:blip r:embed="rId3" cstate="print"/>
          <a:stretch>
            <a:fillRect/>
          </a:stretch>
        </p:blipFill>
        <p:spPr>
          <a:xfrm>
            <a:off x="0" y="0"/>
            <a:ext cx="2172305" cy="6858000"/>
          </a:xfrm>
        </p:spPr>
      </p:pic>
      <p:pic>
        <p:nvPicPr>
          <p:cNvPr id="12" name="Picture 11"/>
          <p:cNvPicPr/>
          <p:nvPr/>
        </p:nvPicPr>
        <p:blipFill>
          <a:blip r:embed="rId4" cstate="print"/>
          <a:stretch>
            <a:fillRect/>
          </a:stretch>
        </p:blipFill>
        <p:spPr bwMode="auto">
          <a:xfrm>
            <a:off x="7706209" y="0"/>
            <a:ext cx="1437791" cy="1173707"/>
          </a:xfrm>
          <a:prstGeom prst="rect">
            <a:avLst/>
          </a:prstGeom>
          <a:noFill/>
          <a:ln w="9525">
            <a:noFill/>
            <a:miter lim="800000"/>
            <a:headEnd/>
            <a:tailEnd/>
          </a:ln>
        </p:spPr>
      </p:pic>
      <p:sp>
        <p:nvSpPr>
          <p:cNvPr id="5" name="TextBox 4"/>
          <p:cNvSpPr txBox="1"/>
          <p:nvPr/>
        </p:nvSpPr>
        <p:spPr>
          <a:xfrm>
            <a:off x="2555776" y="1916832"/>
            <a:ext cx="6336704" cy="3416320"/>
          </a:xfrm>
          <a:prstGeom prst="rect">
            <a:avLst/>
          </a:prstGeom>
          <a:noFill/>
        </p:spPr>
        <p:txBody>
          <a:bodyPr wrap="square" rtlCol="0">
            <a:spAutoFit/>
          </a:bodyPr>
          <a:lstStyle/>
          <a:p>
            <a:r>
              <a:rPr lang="en-AU" b="1" dirty="0" smtClean="0">
                <a:latin typeface="Arial" pitchFamily="34" charset="0"/>
                <a:cs typeface="Arial" pitchFamily="34" charset="0"/>
              </a:rPr>
              <a:t>Inert gases form beverage systems </a:t>
            </a:r>
            <a:endParaRPr lang="en-US" dirty="0" smtClean="0">
              <a:latin typeface="Arial" pitchFamily="34" charset="0"/>
              <a:cs typeface="Arial" pitchFamily="34" charset="0"/>
            </a:endParaRPr>
          </a:p>
          <a:p>
            <a:r>
              <a:rPr lang="en-AU" b="1" dirty="0" smtClean="0">
                <a:latin typeface="Arial" pitchFamily="34" charset="0"/>
                <a:cs typeface="Arial" pitchFamily="34" charset="0"/>
              </a:rPr>
              <a:t> </a:t>
            </a:r>
            <a:endParaRPr lang="en-US" dirty="0" smtClean="0">
              <a:latin typeface="Arial" pitchFamily="34" charset="0"/>
              <a:cs typeface="Arial" pitchFamily="34" charset="0"/>
            </a:endParaRPr>
          </a:p>
          <a:p>
            <a:r>
              <a:rPr lang="en-AU" dirty="0" smtClean="0">
                <a:latin typeface="Arial" pitchFamily="34" charset="0"/>
                <a:cs typeface="Arial" pitchFamily="34" charset="0"/>
              </a:rPr>
              <a:t>Carbon dioxide (CO</a:t>
            </a:r>
            <a:r>
              <a:rPr lang="en-AU" baseline="-25000" dirty="0" smtClean="0">
                <a:latin typeface="Arial" pitchFamily="34" charset="0"/>
                <a:cs typeface="Arial" pitchFamily="34" charset="0"/>
              </a:rPr>
              <a:t>2</a:t>
            </a:r>
            <a:r>
              <a:rPr lang="en-AU" dirty="0" smtClean="0">
                <a:latin typeface="Arial" pitchFamily="34" charset="0"/>
                <a:cs typeface="Arial" pitchFamily="34" charset="0"/>
              </a:rPr>
              <a:t>) and Nitrogen (N) are two gases used by hospitality beverage systems to carbonate beers and soft drinks. These gases are usually stored in large gas cylinders. </a:t>
            </a:r>
          </a:p>
          <a:p>
            <a:endParaRPr lang="en-AU" dirty="0" smtClean="0">
              <a:latin typeface="Arial" pitchFamily="34" charset="0"/>
              <a:cs typeface="Arial" pitchFamily="34" charset="0"/>
            </a:endParaRPr>
          </a:p>
          <a:p>
            <a:r>
              <a:rPr lang="en-AU" dirty="0" smtClean="0">
                <a:latin typeface="Arial" pitchFamily="34" charset="0"/>
                <a:cs typeface="Arial" pitchFamily="34" charset="0"/>
              </a:rPr>
              <a:t>If these gas cylinders are stored in a ‘confined space’ such as a cellar or cool room then a leak from one of those cylinders can cause a build up of these gases and be a danger to anybody entering the confined space. </a:t>
            </a:r>
            <a:endParaRPr lang="en-US" dirty="0" smtClean="0">
              <a:latin typeface="Arial" pitchFamily="34" charset="0"/>
              <a:cs typeface="Arial" pitchFamily="34" charset="0"/>
            </a:endParaRPr>
          </a:p>
          <a:p>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571736" y="285728"/>
            <a:ext cx="3810000" cy="1357322"/>
          </a:xfrm>
        </p:spPr>
        <p:style>
          <a:lnRef idx="0">
            <a:schemeClr val="accent5"/>
          </a:lnRef>
          <a:fillRef idx="3">
            <a:schemeClr val="accent5"/>
          </a:fillRef>
          <a:effectRef idx="3">
            <a:schemeClr val="accent5"/>
          </a:effectRef>
          <a:fontRef idx="minor">
            <a:schemeClr val="lt1"/>
          </a:fontRef>
        </p:style>
        <p:txBody>
          <a:bodyPr/>
          <a:lstStyle/>
          <a:p>
            <a:r>
              <a:rPr lang="en-AU" dirty="0" smtClean="0"/>
              <a:t>SITXOHS001B</a:t>
            </a:r>
            <a:br>
              <a:rPr lang="en-AU" dirty="0" smtClean="0"/>
            </a:br>
            <a:r>
              <a:rPr lang="en-AU" dirty="0" smtClean="0"/>
              <a:t>Follow HEALTH, SAFETY AND SECURITY PROCEDURES</a:t>
            </a:r>
            <a:endParaRPr lang="en-AU" dirty="0"/>
          </a:p>
        </p:txBody>
      </p:sp>
      <p:pic>
        <p:nvPicPr>
          <p:cNvPr id="10" name="Content Placeholder 9" descr="books4.jpg"/>
          <p:cNvPicPr>
            <a:picLocks noGrp="1" noChangeAspect="1"/>
          </p:cNvPicPr>
          <p:nvPr>
            <p:ph sz="half" idx="1"/>
          </p:nvPr>
        </p:nvPicPr>
        <p:blipFill>
          <a:blip r:embed="rId3" cstate="print"/>
          <a:stretch>
            <a:fillRect/>
          </a:stretch>
        </p:blipFill>
        <p:spPr>
          <a:xfrm>
            <a:off x="0" y="0"/>
            <a:ext cx="2172305" cy="6858000"/>
          </a:xfrm>
        </p:spPr>
      </p:pic>
      <p:pic>
        <p:nvPicPr>
          <p:cNvPr id="12" name="Picture 11"/>
          <p:cNvPicPr/>
          <p:nvPr/>
        </p:nvPicPr>
        <p:blipFill>
          <a:blip r:embed="rId4" cstate="print"/>
          <a:stretch>
            <a:fillRect/>
          </a:stretch>
        </p:blipFill>
        <p:spPr bwMode="auto">
          <a:xfrm>
            <a:off x="7706209" y="0"/>
            <a:ext cx="1437791" cy="1173707"/>
          </a:xfrm>
          <a:prstGeom prst="rect">
            <a:avLst/>
          </a:prstGeom>
          <a:noFill/>
          <a:ln w="9525">
            <a:noFill/>
            <a:miter lim="800000"/>
            <a:headEnd/>
            <a:tailEnd/>
          </a:ln>
        </p:spPr>
      </p:pic>
      <p:sp>
        <p:nvSpPr>
          <p:cNvPr id="5" name="TextBox 4"/>
          <p:cNvSpPr txBox="1"/>
          <p:nvPr/>
        </p:nvSpPr>
        <p:spPr>
          <a:xfrm>
            <a:off x="2555776" y="1916832"/>
            <a:ext cx="6336704" cy="3093154"/>
          </a:xfrm>
          <a:prstGeom prst="rect">
            <a:avLst/>
          </a:prstGeom>
          <a:noFill/>
        </p:spPr>
        <p:txBody>
          <a:bodyPr wrap="square" rtlCol="0">
            <a:spAutoFit/>
          </a:bodyPr>
          <a:lstStyle/>
          <a:p>
            <a:r>
              <a:rPr lang="en-AU" b="1" dirty="0" smtClean="0">
                <a:latin typeface="Arial" pitchFamily="34" charset="0"/>
                <a:cs typeface="Arial" pitchFamily="34" charset="0"/>
              </a:rPr>
              <a:t>How dangerous is CO</a:t>
            </a:r>
            <a:r>
              <a:rPr lang="en-AU" b="1" baseline="-25000" dirty="0" smtClean="0">
                <a:latin typeface="Arial" pitchFamily="34" charset="0"/>
                <a:cs typeface="Arial" pitchFamily="34" charset="0"/>
              </a:rPr>
              <a:t>2</a:t>
            </a:r>
            <a:endParaRPr lang="en-US" dirty="0" smtClean="0">
              <a:latin typeface="Arial" pitchFamily="34" charset="0"/>
              <a:cs typeface="Arial" pitchFamily="34" charset="0"/>
            </a:endParaRPr>
          </a:p>
          <a:p>
            <a:r>
              <a:rPr lang="en-AU" dirty="0" smtClean="0">
                <a:latin typeface="Arial" pitchFamily="34" charset="0"/>
                <a:cs typeface="Arial" pitchFamily="34" charset="0"/>
              </a:rPr>
              <a:t> </a:t>
            </a:r>
            <a:endParaRPr lang="en-US" dirty="0" smtClean="0">
              <a:latin typeface="Arial" pitchFamily="34" charset="0"/>
              <a:cs typeface="Arial" pitchFamily="34" charset="0"/>
            </a:endParaRPr>
          </a:p>
          <a:p>
            <a:r>
              <a:rPr lang="en-AU" dirty="0" smtClean="0">
                <a:latin typeface="Arial" pitchFamily="34" charset="0"/>
                <a:cs typeface="Arial" pitchFamily="34" charset="0"/>
              </a:rPr>
              <a:t>In normal air carbon dioxide is around 0.03% concentration. </a:t>
            </a:r>
          </a:p>
          <a:p>
            <a:r>
              <a:rPr lang="en-AU" dirty="0" smtClean="0">
                <a:latin typeface="Arial" pitchFamily="34" charset="0"/>
                <a:cs typeface="Arial" pitchFamily="34" charset="0"/>
              </a:rPr>
              <a:t> </a:t>
            </a:r>
            <a:endParaRPr lang="en-US" dirty="0" smtClean="0">
              <a:latin typeface="Arial" pitchFamily="34" charset="0"/>
              <a:cs typeface="Arial" pitchFamily="34" charset="0"/>
            </a:endParaRPr>
          </a:p>
          <a:p>
            <a:pPr>
              <a:spcBef>
                <a:spcPts val="600"/>
              </a:spcBef>
              <a:buBlip>
                <a:blip r:embed="rId5"/>
              </a:buBlip>
            </a:pPr>
            <a:r>
              <a:rPr lang="en-AU" dirty="0" smtClean="0">
                <a:latin typeface="Arial" pitchFamily="34" charset="0"/>
                <a:cs typeface="Arial" pitchFamily="34" charset="0"/>
              </a:rPr>
              <a:t>At 2% concentration it will double the rate of breathing.</a:t>
            </a:r>
            <a:endParaRPr lang="en-US" dirty="0" smtClean="0">
              <a:latin typeface="Arial" pitchFamily="34" charset="0"/>
              <a:cs typeface="Arial" pitchFamily="34" charset="0"/>
            </a:endParaRPr>
          </a:p>
          <a:p>
            <a:pPr>
              <a:spcBef>
                <a:spcPts val="600"/>
              </a:spcBef>
              <a:buBlip>
                <a:blip r:embed="rId5"/>
              </a:buBlip>
            </a:pPr>
            <a:r>
              <a:rPr lang="en-AU" dirty="0" smtClean="0">
                <a:latin typeface="Arial" pitchFamily="34" charset="0"/>
                <a:cs typeface="Arial" pitchFamily="34" charset="0"/>
              </a:rPr>
              <a:t>At 3% concentration blood pressure rises and hearing is impaired.</a:t>
            </a:r>
            <a:endParaRPr lang="en-US" dirty="0" smtClean="0">
              <a:latin typeface="Arial" pitchFamily="34" charset="0"/>
              <a:cs typeface="Arial" pitchFamily="34" charset="0"/>
            </a:endParaRPr>
          </a:p>
          <a:p>
            <a:pPr>
              <a:spcBef>
                <a:spcPts val="600"/>
              </a:spcBef>
              <a:buBlip>
                <a:blip r:embed="rId5"/>
              </a:buBlip>
            </a:pPr>
            <a:r>
              <a:rPr lang="en-AU" dirty="0" smtClean="0">
                <a:latin typeface="Arial" pitchFamily="34" charset="0"/>
                <a:cs typeface="Arial" pitchFamily="34" charset="0"/>
              </a:rPr>
              <a:t>At 5% concentration a person may be rendered unconscious and death can occur within 3 minutes.   </a:t>
            </a:r>
            <a:endParaRPr lang="en-US" dirty="0" smtClean="0">
              <a:latin typeface="Arial" pitchFamily="34" charset="0"/>
              <a:cs typeface="Arial" pitchFamily="34" charset="0"/>
            </a:endParaRPr>
          </a:p>
          <a:p>
            <a:endParaRPr lang="en-US" dirty="0"/>
          </a:p>
        </p:txBody>
      </p:sp>
      <p:pic>
        <p:nvPicPr>
          <p:cNvPr id="6" name="Picture 5" descr="gas bottle.jpg"/>
          <p:cNvPicPr/>
          <p:nvPr/>
        </p:nvPicPr>
        <p:blipFill>
          <a:blip r:embed="rId6" cstate="print"/>
          <a:stretch>
            <a:fillRect/>
          </a:stretch>
        </p:blipFill>
        <p:spPr>
          <a:xfrm>
            <a:off x="4932040" y="4869160"/>
            <a:ext cx="1081265" cy="1798808"/>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571736" y="285728"/>
            <a:ext cx="3810000" cy="1357322"/>
          </a:xfrm>
        </p:spPr>
        <p:style>
          <a:lnRef idx="0">
            <a:schemeClr val="accent5"/>
          </a:lnRef>
          <a:fillRef idx="3">
            <a:schemeClr val="accent5"/>
          </a:fillRef>
          <a:effectRef idx="3">
            <a:schemeClr val="accent5"/>
          </a:effectRef>
          <a:fontRef idx="minor">
            <a:schemeClr val="lt1"/>
          </a:fontRef>
        </p:style>
        <p:txBody>
          <a:bodyPr/>
          <a:lstStyle/>
          <a:p>
            <a:r>
              <a:rPr lang="en-AU" dirty="0" smtClean="0"/>
              <a:t>SITXOHS001B</a:t>
            </a:r>
            <a:br>
              <a:rPr lang="en-AU" dirty="0" smtClean="0"/>
            </a:br>
            <a:r>
              <a:rPr lang="en-AU" dirty="0" smtClean="0"/>
              <a:t>Follow HEALTH, SAFETY AND SECURITY PROCEDURES</a:t>
            </a:r>
            <a:endParaRPr lang="en-AU" dirty="0"/>
          </a:p>
        </p:txBody>
      </p:sp>
      <p:pic>
        <p:nvPicPr>
          <p:cNvPr id="10" name="Content Placeholder 9" descr="books4.jpg"/>
          <p:cNvPicPr>
            <a:picLocks noGrp="1" noChangeAspect="1"/>
          </p:cNvPicPr>
          <p:nvPr>
            <p:ph sz="half" idx="1"/>
          </p:nvPr>
        </p:nvPicPr>
        <p:blipFill>
          <a:blip r:embed="rId3" cstate="print"/>
          <a:stretch>
            <a:fillRect/>
          </a:stretch>
        </p:blipFill>
        <p:spPr>
          <a:xfrm>
            <a:off x="0" y="0"/>
            <a:ext cx="2172305" cy="6858000"/>
          </a:xfrm>
        </p:spPr>
      </p:pic>
      <p:pic>
        <p:nvPicPr>
          <p:cNvPr id="12" name="Picture 11"/>
          <p:cNvPicPr/>
          <p:nvPr/>
        </p:nvPicPr>
        <p:blipFill>
          <a:blip r:embed="rId4" cstate="print"/>
          <a:stretch>
            <a:fillRect/>
          </a:stretch>
        </p:blipFill>
        <p:spPr bwMode="auto">
          <a:xfrm>
            <a:off x="7706209" y="0"/>
            <a:ext cx="1437791" cy="1173707"/>
          </a:xfrm>
          <a:prstGeom prst="rect">
            <a:avLst/>
          </a:prstGeom>
          <a:noFill/>
          <a:ln w="9525">
            <a:noFill/>
            <a:miter lim="800000"/>
            <a:headEnd/>
            <a:tailEnd/>
          </a:ln>
        </p:spPr>
      </p:pic>
      <p:sp>
        <p:nvSpPr>
          <p:cNvPr id="5" name="TextBox 4"/>
          <p:cNvSpPr txBox="1"/>
          <p:nvPr/>
        </p:nvSpPr>
        <p:spPr>
          <a:xfrm>
            <a:off x="2555776" y="1844824"/>
            <a:ext cx="6192688" cy="3954929"/>
          </a:xfrm>
          <a:prstGeom prst="rect">
            <a:avLst/>
          </a:prstGeom>
          <a:noFill/>
        </p:spPr>
        <p:txBody>
          <a:bodyPr wrap="square" rtlCol="0">
            <a:spAutoFit/>
          </a:bodyPr>
          <a:lstStyle/>
          <a:p>
            <a:r>
              <a:rPr lang="en-AU" dirty="0" smtClean="0">
                <a:latin typeface="Arial" pitchFamily="34" charset="0"/>
                <a:cs typeface="Arial" pitchFamily="34" charset="0"/>
              </a:rPr>
              <a:t>How to avoid this problem: </a:t>
            </a:r>
            <a:endParaRPr lang="en-US" dirty="0" smtClean="0">
              <a:latin typeface="Arial" pitchFamily="34" charset="0"/>
              <a:cs typeface="Arial" pitchFamily="34" charset="0"/>
            </a:endParaRPr>
          </a:p>
          <a:p>
            <a:r>
              <a:rPr lang="en-AU" dirty="0" smtClean="0">
                <a:latin typeface="Arial" pitchFamily="34" charset="0"/>
                <a:cs typeface="Arial" pitchFamily="34" charset="0"/>
              </a:rPr>
              <a:t> </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Store these gas bottles in open air areas not confined spaces with low air flow.</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Have staff trained and aware of the danger. </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Install a gas monitor alarm. </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With every cylinder change install new O rings. </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Store gas cylinders upright with chains to hold them upright. </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Don’t have too much in stock; a low stock lowers the risk. </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Have inspections of system and monitoring alarm.</a:t>
            </a:r>
            <a:endParaRPr lang="en-US" dirty="0" smtClean="0">
              <a:latin typeface="Arial" pitchFamily="34" charset="0"/>
              <a:cs typeface="Arial" pitchFamily="34" charset="0"/>
            </a:endParaRPr>
          </a:p>
          <a:p>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571736" y="285728"/>
            <a:ext cx="3810000" cy="1357322"/>
          </a:xfrm>
        </p:spPr>
        <p:style>
          <a:lnRef idx="0">
            <a:schemeClr val="accent5"/>
          </a:lnRef>
          <a:fillRef idx="3">
            <a:schemeClr val="accent5"/>
          </a:fillRef>
          <a:effectRef idx="3">
            <a:schemeClr val="accent5"/>
          </a:effectRef>
          <a:fontRef idx="minor">
            <a:schemeClr val="lt1"/>
          </a:fontRef>
        </p:style>
        <p:txBody>
          <a:bodyPr/>
          <a:lstStyle/>
          <a:p>
            <a:r>
              <a:rPr lang="en-AU" dirty="0" smtClean="0"/>
              <a:t>SITXOHS001B</a:t>
            </a:r>
            <a:br>
              <a:rPr lang="en-AU" dirty="0" smtClean="0"/>
            </a:br>
            <a:r>
              <a:rPr lang="en-AU" dirty="0" smtClean="0"/>
              <a:t>Follow HEALTH, SAFETY AND SECURITY PROCEDURES</a:t>
            </a:r>
            <a:endParaRPr lang="en-AU" dirty="0"/>
          </a:p>
        </p:txBody>
      </p:sp>
      <p:pic>
        <p:nvPicPr>
          <p:cNvPr id="10" name="Content Placeholder 9" descr="books4.jpg"/>
          <p:cNvPicPr>
            <a:picLocks noGrp="1" noChangeAspect="1"/>
          </p:cNvPicPr>
          <p:nvPr>
            <p:ph sz="half" idx="1"/>
          </p:nvPr>
        </p:nvPicPr>
        <p:blipFill>
          <a:blip r:embed="rId3" cstate="print"/>
          <a:stretch>
            <a:fillRect/>
          </a:stretch>
        </p:blipFill>
        <p:spPr>
          <a:xfrm>
            <a:off x="0" y="0"/>
            <a:ext cx="2172305" cy="6858000"/>
          </a:xfrm>
        </p:spPr>
      </p:pic>
      <p:pic>
        <p:nvPicPr>
          <p:cNvPr id="12" name="Picture 11"/>
          <p:cNvPicPr/>
          <p:nvPr/>
        </p:nvPicPr>
        <p:blipFill>
          <a:blip r:embed="rId4" cstate="print"/>
          <a:stretch>
            <a:fillRect/>
          </a:stretch>
        </p:blipFill>
        <p:spPr bwMode="auto">
          <a:xfrm>
            <a:off x="7706209" y="0"/>
            <a:ext cx="1437791" cy="1173707"/>
          </a:xfrm>
          <a:prstGeom prst="rect">
            <a:avLst/>
          </a:prstGeom>
          <a:noFill/>
          <a:ln w="9525">
            <a:noFill/>
            <a:miter lim="800000"/>
            <a:headEnd/>
            <a:tailEnd/>
          </a:ln>
        </p:spPr>
      </p:pic>
      <p:sp>
        <p:nvSpPr>
          <p:cNvPr id="5" name="TextBox 4"/>
          <p:cNvSpPr txBox="1"/>
          <p:nvPr/>
        </p:nvSpPr>
        <p:spPr>
          <a:xfrm>
            <a:off x="2555776" y="1988840"/>
            <a:ext cx="6264696" cy="2800767"/>
          </a:xfrm>
          <a:prstGeom prst="rect">
            <a:avLst/>
          </a:prstGeom>
          <a:noFill/>
        </p:spPr>
        <p:txBody>
          <a:bodyPr wrap="square" rtlCol="0">
            <a:spAutoFit/>
          </a:bodyPr>
          <a:lstStyle/>
          <a:p>
            <a:r>
              <a:rPr lang="en-AU" sz="3200" b="1" u="sng" dirty="0" smtClean="0">
                <a:latin typeface="Arial" pitchFamily="34" charset="0"/>
                <a:cs typeface="Arial" pitchFamily="34" charset="0"/>
              </a:rPr>
              <a:t>Activity 2</a:t>
            </a:r>
            <a:endParaRPr lang="en-US" sz="3200" u="sng" dirty="0" smtClean="0">
              <a:latin typeface="Arial" pitchFamily="34" charset="0"/>
              <a:cs typeface="Arial" pitchFamily="34" charset="0"/>
            </a:endParaRPr>
          </a:p>
          <a:p>
            <a:r>
              <a:rPr lang="en-AU" dirty="0" smtClean="0">
                <a:latin typeface="Arial" pitchFamily="34" charset="0"/>
                <a:cs typeface="Arial" pitchFamily="34" charset="0"/>
              </a:rPr>
              <a:t> </a:t>
            </a:r>
            <a:endParaRPr lang="en-US" dirty="0" smtClean="0">
              <a:latin typeface="Arial" pitchFamily="34" charset="0"/>
              <a:cs typeface="Arial" pitchFamily="34" charset="0"/>
            </a:endParaRPr>
          </a:p>
          <a:p>
            <a:r>
              <a:rPr lang="en-AU" dirty="0" smtClean="0">
                <a:latin typeface="Arial" pitchFamily="34" charset="0"/>
                <a:cs typeface="Arial" pitchFamily="34" charset="0"/>
              </a:rPr>
              <a:t>Study the cartoons. Some represent hazards, others, accidents. </a:t>
            </a:r>
          </a:p>
          <a:p>
            <a:endParaRPr lang="en-AU" dirty="0" smtClean="0">
              <a:latin typeface="Arial" pitchFamily="34" charset="0"/>
              <a:cs typeface="Arial" pitchFamily="34" charset="0"/>
            </a:endParaRPr>
          </a:p>
          <a:p>
            <a:r>
              <a:rPr lang="en-AU" dirty="0" smtClean="0">
                <a:latin typeface="Arial" pitchFamily="34" charset="0"/>
                <a:cs typeface="Arial" pitchFamily="34" charset="0"/>
              </a:rPr>
              <a:t>Identify which is which, what might cause the problem, and if the problem is a hazard, how you would remove it from the workplace? </a:t>
            </a:r>
            <a:endParaRPr lang="en-US" dirty="0" smtClean="0">
              <a:latin typeface="Arial" pitchFamily="34" charset="0"/>
              <a:cs typeface="Arial" pitchFamily="34" charset="0"/>
            </a:endParaRPr>
          </a:p>
          <a:p>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571736" y="285728"/>
            <a:ext cx="3810000" cy="1357322"/>
          </a:xfrm>
        </p:spPr>
        <p:style>
          <a:lnRef idx="0">
            <a:schemeClr val="accent5"/>
          </a:lnRef>
          <a:fillRef idx="3">
            <a:schemeClr val="accent5"/>
          </a:fillRef>
          <a:effectRef idx="3">
            <a:schemeClr val="accent5"/>
          </a:effectRef>
          <a:fontRef idx="minor">
            <a:schemeClr val="lt1"/>
          </a:fontRef>
        </p:style>
        <p:txBody>
          <a:bodyPr/>
          <a:lstStyle/>
          <a:p>
            <a:r>
              <a:rPr lang="en-AU" dirty="0" smtClean="0"/>
              <a:t>SITXOHS001B</a:t>
            </a:r>
            <a:br>
              <a:rPr lang="en-AU" dirty="0" smtClean="0"/>
            </a:br>
            <a:r>
              <a:rPr lang="en-AU" dirty="0" smtClean="0"/>
              <a:t>Follow HEALTH, SAFETY AND SECURITY PROCEDURES</a:t>
            </a:r>
            <a:endParaRPr lang="en-AU" dirty="0"/>
          </a:p>
        </p:txBody>
      </p:sp>
      <p:pic>
        <p:nvPicPr>
          <p:cNvPr id="10" name="Content Placeholder 9" descr="books4.jpg"/>
          <p:cNvPicPr>
            <a:picLocks noGrp="1" noChangeAspect="1"/>
          </p:cNvPicPr>
          <p:nvPr>
            <p:ph sz="half" idx="1"/>
          </p:nvPr>
        </p:nvPicPr>
        <p:blipFill>
          <a:blip r:embed="rId3" cstate="print"/>
          <a:stretch>
            <a:fillRect/>
          </a:stretch>
        </p:blipFill>
        <p:spPr>
          <a:xfrm>
            <a:off x="0" y="0"/>
            <a:ext cx="2172305" cy="6858000"/>
          </a:xfrm>
        </p:spPr>
      </p:pic>
      <p:pic>
        <p:nvPicPr>
          <p:cNvPr id="12" name="Picture 11"/>
          <p:cNvPicPr/>
          <p:nvPr/>
        </p:nvPicPr>
        <p:blipFill>
          <a:blip r:embed="rId4" cstate="print"/>
          <a:stretch>
            <a:fillRect/>
          </a:stretch>
        </p:blipFill>
        <p:spPr bwMode="auto">
          <a:xfrm>
            <a:off x="7706209" y="0"/>
            <a:ext cx="1437791" cy="1173707"/>
          </a:xfrm>
          <a:prstGeom prst="rect">
            <a:avLst/>
          </a:prstGeom>
          <a:noFill/>
          <a:ln w="9525">
            <a:noFill/>
            <a:miter lim="800000"/>
            <a:headEnd/>
            <a:tailEnd/>
          </a:ln>
        </p:spPr>
      </p:pic>
      <p:graphicFrame>
        <p:nvGraphicFramePr>
          <p:cNvPr id="16" name="Table 15"/>
          <p:cNvGraphicFramePr>
            <a:graphicFrameLocks noGrp="1"/>
          </p:cNvGraphicFramePr>
          <p:nvPr/>
        </p:nvGraphicFramePr>
        <p:xfrm>
          <a:off x="2483768" y="1988840"/>
          <a:ext cx="6042020" cy="4464496"/>
        </p:xfrm>
        <a:graphic>
          <a:graphicData uri="http://schemas.openxmlformats.org/drawingml/2006/table">
            <a:tbl>
              <a:tblPr/>
              <a:tblGrid>
                <a:gridCol w="1826008"/>
                <a:gridCol w="1583409"/>
                <a:gridCol w="1249602"/>
                <a:gridCol w="1383001"/>
              </a:tblGrid>
              <a:tr h="297820">
                <a:tc>
                  <a:txBody>
                    <a:bodyPr/>
                    <a:lstStyle/>
                    <a:p>
                      <a:pPr marL="0" marR="0" algn="ctr">
                        <a:spcBef>
                          <a:spcPts val="1200"/>
                        </a:spcBef>
                        <a:spcAft>
                          <a:spcPts val="300"/>
                        </a:spcAft>
                      </a:pPr>
                      <a:r>
                        <a:rPr lang="en-AU" sz="1000" b="1" dirty="0">
                          <a:latin typeface="Times New Roman"/>
                        </a:rPr>
                        <a:t>WORKPLACE HAZARD/ACCIDENT</a:t>
                      </a:r>
                      <a:endParaRPr lang="en-US" sz="1000" b="1" dirty="0">
                        <a:latin typeface="Times New Roman"/>
                      </a:endParaRPr>
                    </a:p>
                  </a:txBody>
                  <a:tcPr marL="67009" marR="670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a:txBody>
                    <a:bodyPr/>
                    <a:lstStyle/>
                    <a:p>
                      <a:pPr marL="0" marR="0" algn="ctr">
                        <a:spcBef>
                          <a:spcPts val="1200"/>
                        </a:spcBef>
                        <a:spcAft>
                          <a:spcPts val="300"/>
                        </a:spcAft>
                      </a:pPr>
                      <a:r>
                        <a:rPr lang="en-AU" sz="1000" b="1" dirty="0">
                          <a:latin typeface="Times New Roman"/>
                        </a:rPr>
                        <a:t>TYPE OF INJURY</a:t>
                      </a:r>
                      <a:endParaRPr lang="en-US" sz="1000" b="1" dirty="0">
                        <a:latin typeface="Times New Roman"/>
                      </a:endParaRPr>
                    </a:p>
                  </a:txBody>
                  <a:tcPr marL="67009" marR="670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a:txBody>
                    <a:bodyPr/>
                    <a:lstStyle/>
                    <a:p>
                      <a:pPr marL="0" marR="0" algn="ctr">
                        <a:spcBef>
                          <a:spcPts val="1200"/>
                        </a:spcBef>
                        <a:spcAft>
                          <a:spcPts val="300"/>
                        </a:spcAft>
                      </a:pPr>
                      <a:r>
                        <a:rPr lang="en-AU" sz="1000" b="1" dirty="0">
                          <a:latin typeface="Times New Roman"/>
                        </a:rPr>
                        <a:t>CAUSED BY</a:t>
                      </a:r>
                      <a:endParaRPr lang="en-US" sz="1000" b="1" dirty="0">
                        <a:latin typeface="Times New Roman"/>
                      </a:endParaRPr>
                    </a:p>
                  </a:txBody>
                  <a:tcPr marL="67009" marR="670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a:txBody>
                    <a:bodyPr/>
                    <a:lstStyle/>
                    <a:p>
                      <a:pPr marL="0" marR="0" algn="ctr">
                        <a:spcBef>
                          <a:spcPts val="1200"/>
                        </a:spcBef>
                        <a:spcAft>
                          <a:spcPts val="300"/>
                        </a:spcAft>
                      </a:pPr>
                      <a:r>
                        <a:rPr lang="en-AU" sz="1000" b="1" dirty="0">
                          <a:latin typeface="Times New Roman"/>
                        </a:rPr>
                        <a:t>SOLUTION</a:t>
                      </a:r>
                      <a:endParaRPr lang="en-US" sz="1000" b="1" dirty="0">
                        <a:latin typeface="Times New Roman"/>
                      </a:endParaRPr>
                    </a:p>
                  </a:txBody>
                  <a:tcPr marL="67009" marR="670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r>
              <a:tr h="847328">
                <a:tc>
                  <a:txBody>
                    <a:bodyPr/>
                    <a:lstStyle/>
                    <a:p>
                      <a:pPr marL="0" marR="0">
                        <a:spcBef>
                          <a:spcPts val="0"/>
                        </a:spcBef>
                        <a:spcAft>
                          <a:spcPts val="0"/>
                        </a:spcAft>
                      </a:pPr>
                      <a:endParaRPr lang="en-AU" sz="1400" dirty="0">
                        <a:latin typeface="Times New Roman"/>
                        <a:ea typeface="Times New Roman"/>
                      </a:endParaRPr>
                    </a:p>
                  </a:txBody>
                  <a:tcPr marL="67009" marR="670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spcBef>
                          <a:spcPts val="0"/>
                        </a:spcBef>
                        <a:spcAft>
                          <a:spcPts val="0"/>
                        </a:spcAft>
                      </a:pPr>
                      <a:endParaRPr lang="en-AU" sz="1400" dirty="0">
                        <a:latin typeface="Times New Roman"/>
                        <a:ea typeface="Times New Roman"/>
                      </a:endParaRPr>
                    </a:p>
                  </a:txBody>
                  <a:tcPr marL="67009" marR="670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spcBef>
                          <a:spcPts val="0"/>
                        </a:spcBef>
                        <a:spcAft>
                          <a:spcPts val="0"/>
                        </a:spcAft>
                      </a:pPr>
                      <a:endParaRPr lang="en-AU" sz="1400">
                        <a:latin typeface="Times New Roman"/>
                        <a:ea typeface="Times New Roman"/>
                      </a:endParaRPr>
                    </a:p>
                  </a:txBody>
                  <a:tcPr marL="67009" marR="670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spcBef>
                          <a:spcPts val="0"/>
                        </a:spcBef>
                        <a:spcAft>
                          <a:spcPts val="0"/>
                        </a:spcAft>
                      </a:pPr>
                      <a:endParaRPr lang="en-AU" sz="1400">
                        <a:latin typeface="Times New Roman"/>
                        <a:ea typeface="Times New Roman"/>
                      </a:endParaRPr>
                    </a:p>
                  </a:txBody>
                  <a:tcPr marL="67009" marR="670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936104">
                <a:tc>
                  <a:txBody>
                    <a:bodyPr/>
                    <a:lstStyle/>
                    <a:p>
                      <a:pPr marL="0" marR="0">
                        <a:spcBef>
                          <a:spcPts val="0"/>
                        </a:spcBef>
                        <a:spcAft>
                          <a:spcPts val="0"/>
                        </a:spcAft>
                      </a:pPr>
                      <a:endParaRPr lang="en-AU" sz="1400">
                        <a:latin typeface="Times New Roman"/>
                        <a:ea typeface="Times New Roman"/>
                      </a:endParaRPr>
                    </a:p>
                  </a:txBody>
                  <a:tcPr marL="67009" marR="670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spcBef>
                          <a:spcPts val="0"/>
                        </a:spcBef>
                        <a:spcAft>
                          <a:spcPts val="0"/>
                        </a:spcAft>
                      </a:pPr>
                      <a:endParaRPr lang="en-AU" sz="1400" dirty="0">
                        <a:latin typeface="Times New Roman"/>
                        <a:ea typeface="Times New Roman"/>
                      </a:endParaRPr>
                    </a:p>
                  </a:txBody>
                  <a:tcPr marL="67009" marR="670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spcBef>
                          <a:spcPts val="0"/>
                        </a:spcBef>
                        <a:spcAft>
                          <a:spcPts val="0"/>
                        </a:spcAft>
                      </a:pPr>
                      <a:endParaRPr lang="en-AU" sz="1400" dirty="0">
                        <a:latin typeface="Times New Roman"/>
                        <a:ea typeface="Times New Roman"/>
                      </a:endParaRPr>
                    </a:p>
                  </a:txBody>
                  <a:tcPr marL="67009" marR="670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spcBef>
                          <a:spcPts val="0"/>
                        </a:spcBef>
                        <a:spcAft>
                          <a:spcPts val="0"/>
                        </a:spcAft>
                      </a:pPr>
                      <a:endParaRPr lang="en-AU" sz="1400">
                        <a:latin typeface="Times New Roman"/>
                        <a:ea typeface="Times New Roman"/>
                      </a:endParaRPr>
                    </a:p>
                  </a:txBody>
                  <a:tcPr marL="67009" marR="670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1224136">
                <a:tc>
                  <a:txBody>
                    <a:bodyPr/>
                    <a:lstStyle/>
                    <a:p>
                      <a:pPr marL="0" marR="0">
                        <a:spcBef>
                          <a:spcPts val="0"/>
                        </a:spcBef>
                        <a:spcAft>
                          <a:spcPts val="0"/>
                        </a:spcAft>
                      </a:pPr>
                      <a:endParaRPr lang="en-AU" sz="1400">
                        <a:latin typeface="Times New Roman"/>
                        <a:ea typeface="Times New Roman"/>
                      </a:endParaRPr>
                    </a:p>
                  </a:txBody>
                  <a:tcPr marL="67009" marR="670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spcBef>
                          <a:spcPts val="0"/>
                        </a:spcBef>
                        <a:spcAft>
                          <a:spcPts val="0"/>
                        </a:spcAft>
                      </a:pPr>
                      <a:endParaRPr lang="en-AU" sz="1400">
                        <a:latin typeface="Times New Roman"/>
                        <a:ea typeface="Times New Roman"/>
                      </a:endParaRPr>
                    </a:p>
                  </a:txBody>
                  <a:tcPr marL="67009" marR="670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spcBef>
                          <a:spcPts val="0"/>
                        </a:spcBef>
                        <a:spcAft>
                          <a:spcPts val="0"/>
                        </a:spcAft>
                      </a:pPr>
                      <a:endParaRPr lang="en-AU" sz="1400">
                        <a:latin typeface="Times New Roman"/>
                        <a:ea typeface="Times New Roman"/>
                      </a:endParaRPr>
                    </a:p>
                  </a:txBody>
                  <a:tcPr marL="67009" marR="670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spcBef>
                          <a:spcPts val="0"/>
                        </a:spcBef>
                        <a:spcAft>
                          <a:spcPts val="0"/>
                        </a:spcAft>
                      </a:pPr>
                      <a:endParaRPr lang="en-AU" sz="1400">
                        <a:latin typeface="Times New Roman"/>
                        <a:ea typeface="Times New Roman"/>
                      </a:endParaRPr>
                    </a:p>
                  </a:txBody>
                  <a:tcPr marL="67009" marR="670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1152128">
                <a:tc>
                  <a:txBody>
                    <a:bodyPr/>
                    <a:lstStyle/>
                    <a:p>
                      <a:pPr marL="0" marR="0">
                        <a:spcBef>
                          <a:spcPts val="0"/>
                        </a:spcBef>
                        <a:spcAft>
                          <a:spcPts val="0"/>
                        </a:spcAft>
                      </a:pPr>
                      <a:endParaRPr lang="en-AU" sz="1400">
                        <a:latin typeface="Times New Roman"/>
                        <a:ea typeface="Times New Roman"/>
                      </a:endParaRPr>
                    </a:p>
                  </a:txBody>
                  <a:tcPr marL="67009" marR="670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spcBef>
                          <a:spcPts val="0"/>
                        </a:spcBef>
                        <a:spcAft>
                          <a:spcPts val="0"/>
                        </a:spcAft>
                      </a:pPr>
                      <a:endParaRPr lang="en-AU" sz="1400">
                        <a:latin typeface="Times New Roman"/>
                        <a:ea typeface="Times New Roman"/>
                      </a:endParaRPr>
                    </a:p>
                  </a:txBody>
                  <a:tcPr marL="67009" marR="670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spcBef>
                          <a:spcPts val="0"/>
                        </a:spcBef>
                        <a:spcAft>
                          <a:spcPts val="0"/>
                        </a:spcAft>
                      </a:pPr>
                      <a:endParaRPr lang="en-AU" sz="1400">
                        <a:latin typeface="Times New Roman"/>
                        <a:ea typeface="Times New Roman"/>
                      </a:endParaRPr>
                    </a:p>
                  </a:txBody>
                  <a:tcPr marL="67009" marR="670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spcBef>
                          <a:spcPts val="0"/>
                        </a:spcBef>
                        <a:spcAft>
                          <a:spcPts val="0"/>
                        </a:spcAft>
                      </a:pPr>
                      <a:endParaRPr lang="en-AU" sz="1400" dirty="0">
                        <a:latin typeface="Times New Roman"/>
                        <a:ea typeface="Times New Roman"/>
                      </a:endParaRPr>
                    </a:p>
                  </a:txBody>
                  <a:tcPr marL="67009" marR="670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bl>
          </a:graphicData>
        </a:graphic>
      </p:graphicFrame>
      <p:pic>
        <p:nvPicPr>
          <p:cNvPr id="151572" name="Picture 1" descr="cor03-5low"/>
          <p:cNvPicPr>
            <a:picLocks noChangeAspect="1" noChangeArrowheads="1"/>
          </p:cNvPicPr>
          <p:nvPr/>
        </p:nvPicPr>
        <p:blipFill>
          <a:blip r:embed="rId5" cstate="print">
            <a:grayscl/>
            <a:biLevel thresh="50000"/>
          </a:blip>
          <a:srcRect/>
          <a:stretch>
            <a:fillRect/>
          </a:stretch>
        </p:blipFill>
        <p:spPr bwMode="auto">
          <a:xfrm>
            <a:off x="2987824" y="5373216"/>
            <a:ext cx="687710" cy="975298"/>
          </a:xfrm>
          <a:prstGeom prst="rect">
            <a:avLst/>
          </a:prstGeom>
          <a:noFill/>
        </p:spPr>
      </p:pic>
      <p:pic>
        <p:nvPicPr>
          <p:cNvPr id="151565" name="Picture 8" descr="cor03-12low"/>
          <p:cNvPicPr>
            <a:picLocks noChangeAspect="1" noChangeArrowheads="1"/>
          </p:cNvPicPr>
          <p:nvPr/>
        </p:nvPicPr>
        <p:blipFill>
          <a:blip r:embed="rId6" cstate="print">
            <a:grayscl/>
            <a:biLevel thresh="50000"/>
          </a:blip>
          <a:srcRect/>
          <a:stretch>
            <a:fillRect/>
          </a:stretch>
        </p:blipFill>
        <p:spPr bwMode="auto">
          <a:xfrm>
            <a:off x="2987824" y="4221088"/>
            <a:ext cx="761814" cy="1015752"/>
          </a:xfrm>
          <a:prstGeom prst="rect">
            <a:avLst/>
          </a:prstGeom>
          <a:noFill/>
        </p:spPr>
      </p:pic>
      <p:pic>
        <p:nvPicPr>
          <p:cNvPr id="151564" name="Picture 9" descr="cor03-13low"/>
          <p:cNvPicPr>
            <a:picLocks noChangeAspect="1" noChangeArrowheads="1"/>
          </p:cNvPicPr>
          <p:nvPr/>
        </p:nvPicPr>
        <p:blipFill>
          <a:blip r:embed="rId7" cstate="print">
            <a:grayscl/>
            <a:biLevel thresh="50000"/>
          </a:blip>
          <a:srcRect/>
          <a:stretch>
            <a:fillRect/>
          </a:stretch>
        </p:blipFill>
        <p:spPr bwMode="auto">
          <a:xfrm>
            <a:off x="2915816" y="3212976"/>
            <a:ext cx="864096" cy="737362"/>
          </a:xfrm>
          <a:prstGeom prst="rect">
            <a:avLst/>
          </a:prstGeom>
          <a:noFill/>
        </p:spPr>
      </p:pic>
      <p:pic>
        <p:nvPicPr>
          <p:cNvPr id="151563" name="Picture 10" descr="cor03-14low"/>
          <p:cNvPicPr>
            <a:picLocks noChangeAspect="1" noChangeArrowheads="1"/>
          </p:cNvPicPr>
          <p:nvPr/>
        </p:nvPicPr>
        <p:blipFill>
          <a:blip r:embed="rId8" cstate="print">
            <a:grayscl/>
            <a:biLevel thresh="50000"/>
          </a:blip>
          <a:srcRect/>
          <a:stretch>
            <a:fillRect/>
          </a:stretch>
        </p:blipFill>
        <p:spPr bwMode="auto">
          <a:xfrm>
            <a:off x="2843808" y="2420888"/>
            <a:ext cx="900100" cy="720080"/>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571736" y="285728"/>
            <a:ext cx="3810000" cy="1357322"/>
          </a:xfrm>
        </p:spPr>
        <p:style>
          <a:lnRef idx="0">
            <a:schemeClr val="accent5"/>
          </a:lnRef>
          <a:fillRef idx="3">
            <a:schemeClr val="accent5"/>
          </a:fillRef>
          <a:effectRef idx="3">
            <a:schemeClr val="accent5"/>
          </a:effectRef>
          <a:fontRef idx="minor">
            <a:schemeClr val="lt1"/>
          </a:fontRef>
        </p:style>
        <p:txBody>
          <a:bodyPr/>
          <a:lstStyle/>
          <a:p>
            <a:r>
              <a:rPr lang="en-AU" dirty="0" smtClean="0"/>
              <a:t>SITXOHS001B</a:t>
            </a:r>
            <a:br>
              <a:rPr lang="en-AU" dirty="0" smtClean="0"/>
            </a:br>
            <a:r>
              <a:rPr lang="en-AU" dirty="0" smtClean="0"/>
              <a:t>Follow HEALTH, SAFETY AND SECURITY PROCEDURES</a:t>
            </a:r>
            <a:endParaRPr lang="en-AU" dirty="0"/>
          </a:p>
        </p:txBody>
      </p:sp>
      <p:pic>
        <p:nvPicPr>
          <p:cNvPr id="10" name="Content Placeholder 9" descr="books4.jpg"/>
          <p:cNvPicPr>
            <a:picLocks noGrp="1" noChangeAspect="1"/>
          </p:cNvPicPr>
          <p:nvPr>
            <p:ph sz="half" idx="1"/>
          </p:nvPr>
        </p:nvPicPr>
        <p:blipFill>
          <a:blip r:embed="rId3" cstate="print"/>
          <a:stretch>
            <a:fillRect/>
          </a:stretch>
        </p:blipFill>
        <p:spPr>
          <a:xfrm>
            <a:off x="0" y="0"/>
            <a:ext cx="2172305" cy="6858000"/>
          </a:xfrm>
        </p:spPr>
      </p:pic>
      <p:pic>
        <p:nvPicPr>
          <p:cNvPr id="12" name="Picture 11"/>
          <p:cNvPicPr/>
          <p:nvPr/>
        </p:nvPicPr>
        <p:blipFill>
          <a:blip r:embed="rId4" cstate="print"/>
          <a:stretch>
            <a:fillRect/>
          </a:stretch>
        </p:blipFill>
        <p:spPr bwMode="auto">
          <a:xfrm>
            <a:off x="7706209" y="0"/>
            <a:ext cx="1437791" cy="1173707"/>
          </a:xfrm>
          <a:prstGeom prst="rect">
            <a:avLst/>
          </a:prstGeom>
          <a:noFill/>
          <a:ln w="9525">
            <a:noFill/>
            <a:miter lim="800000"/>
            <a:headEnd/>
            <a:tailEnd/>
          </a:ln>
        </p:spPr>
      </p:pic>
      <p:graphicFrame>
        <p:nvGraphicFramePr>
          <p:cNvPr id="5" name="Table 4"/>
          <p:cNvGraphicFramePr>
            <a:graphicFrameLocks noGrp="1"/>
          </p:cNvGraphicFramePr>
          <p:nvPr/>
        </p:nvGraphicFramePr>
        <p:xfrm>
          <a:off x="2339752" y="1988840"/>
          <a:ext cx="6042020" cy="4608512"/>
        </p:xfrm>
        <a:graphic>
          <a:graphicData uri="http://schemas.openxmlformats.org/drawingml/2006/table">
            <a:tbl>
              <a:tblPr/>
              <a:tblGrid>
                <a:gridCol w="1826008"/>
                <a:gridCol w="1583409"/>
                <a:gridCol w="1249602"/>
                <a:gridCol w="1383001"/>
              </a:tblGrid>
              <a:tr h="297820">
                <a:tc>
                  <a:txBody>
                    <a:bodyPr/>
                    <a:lstStyle/>
                    <a:p>
                      <a:pPr marL="0" marR="0" algn="ctr">
                        <a:spcBef>
                          <a:spcPts val="1200"/>
                        </a:spcBef>
                        <a:spcAft>
                          <a:spcPts val="300"/>
                        </a:spcAft>
                      </a:pPr>
                      <a:r>
                        <a:rPr lang="en-AU" sz="1000" b="1" dirty="0">
                          <a:latin typeface="Times New Roman"/>
                        </a:rPr>
                        <a:t>WORKPLACE HAZARD/ACCIDENT</a:t>
                      </a:r>
                      <a:endParaRPr lang="en-US" sz="1000" b="1" dirty="0">
                        <a:latin typeface="Times New Roman"/>
                      </a:endParaRPr>
                    </a:p>
                  </a:txBody>
                  <a:tcPr marL="67009" marR="670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a:txBody>
                    <a:bodyPr/>
                    <a:lstStyle/>
                    <a:p>
                      <a:pPr marL="0" marR="0" algn="ctr">
                        <a:spcBef>
                          <a:spcPts val="1200"/>
                        </a:spcBef>
                        <a:spcAft>
                          <a:spcPts val="300"/>
                        </a:spcAft>
                      </a:pPr>
                      <a:r>
                        <a:rPr lang="en-AU" sz="1000" b="1" dirty="0">
                          <a:latin typeface="Times New Roman"/>
                        </a:rPr>
                        <a:t>TYPE OF INJURY</a:t>
                      </a:r>
                      <a:endParaRPr lang="en-US" sz="1000" b="1" dirty="0">
                        <a:latin typeface="Times New Roman"/>
                      </a:endParaRPr>
                    </a:p>
                  </a:txBody>
                  <a:tcPr marL="67009" marR="670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a:txBody>
                    <a:bodyPr/>
                    <a:lstStyle/>
                    <a:p>
                      <a:pPr marL="0" marR="0" algn="ctr">
                        <a:spcBef>
                          <a:spcPts val="1200"/>
                        </a:spcBef>
                        <a:spcAft>
                          <a:spcPts val="300"/>
                        </a:spcAft>
                      </a:pPr>
                      <a:r>
                        <a:rPr lang="en-AU" sz="1000" b="1" dirty="0">
                          <a:latin typeface="Times New Roman"/>
                        </a:rPr>
                        <a:t>CAUSED BY</a:t>
                      </a:r>
                      <a:endParaRPr lang="en-US" sz="1000" b="1" dirty="0">
                        <a:latin typeface="Times New Roman"/>
                      </a:endParaRPr>
                    </a:p>
                  </a:txBody>
                  <a:tcPr marL="67009" marR="670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a:txBody>
                    <a:bodyPr/>
                    <a:lstStyle/>
                    <a:p>
                      <a:pPr marL="0" marR="0" algn="ctr">
                        <a:spcBef>
                          <a:spcPts val="1200"/>
                        </a:spcBef>
                        <a:spcAft>
                          <a:spcPts val="300"/>
                        </a:spcAft>
                      </a:pPr>
                      <a:r>
                        <a:rPr lang="en-AU" sz="1000" b="1" dirty="0">
                          <a:latin typeface="Times New Roman"/>
                        </a:rPr>
                        <a:t>SOLUTION</a:t>
                      </a:r>
                      <a:endParaRPr lang="en-US" sz="1000" b="1" dirty="0">
                        <a:latin typeface="Times New Roman"/>
                      </a:endParaRPr>
                    </a:p>
                  </a:txBody>
                  <a:tcPr marL="67009" marR="670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r>
              <a:tr h="991344">
                <a:tc>
                  <a:txBody>
                    <a:bodyPr/>
                    <a:lstStyle/>
                    <a:p>
                      <a:pPr marL="0" marR="0">
                        <a:spcBef>
                          <a:spcPts val="0"/>
                        </a:spcBef>
                        <a:spcAft>
                          <a:spcPts val="0"/>
                        </a:spcAft>
                      </a:pPr>
                      <a:endParaRPr lang="en-AU" sz="1400" dirty="0">
                        <a:latin typeface="Times New Roman"/>
                        <a:ea typeface="Times New Roman"/>
                      </a:endParaRPr>
                    </a:p>
                  </a:txBody>
                  <a:tcPr marL="67009" marR="670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spcBef>
                          <a:spcPts val="0"/>
                        </a:spcBef>
                        <a:spcAft>
                          <a:spcPts val="0"/>
                        </a:spcAft>
                      </a:pPr>
                      <a:endParaRPr lang="en-AU" sz="1400" dirty="0">
                        <a:latin typeface="Times New Roman"/>
                        <a:ea typeface="Times New Roman"/>
                      </a:endParaRPr>
                    </a:p>
                  </a:txBody>
                  <a:tcPr marL="67009" marR="670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spcBef>
                          <a:spcPts val="0"/>
                        </a:spcBef>
                        <a:spcAft>
                          <a:spcPts val="0"/>
                        </a:spcAft>
                      </a:pPr>
                      <a:endParaRPr lang="en-AU" sz="1400" dirty="0">
                        <a:latin typeface="Times New Roman"/>
                        <a:ea typeface="Times New Roman"/>
                      </a:endParaRPr>
                    </a:p>
                  </a:txBody>
                  <a:tcPr marL="67009" marR="670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spcBef>
                          <a:spcPts val="0"/>
                        </a:spcBef>
                        <a:spcAft>
                          <a:spcPts val="0"/>
                        </a:spcAft>
                      </a:pPr>
                      <a:endParaRPr lang="en-AU" sz="1400">
                        <a:latin typeface="Times New Roman"/>
                        <a:ea typeface="Times New Roman"/>
                      </a:endParaRPr>
                    </a:p>
                  </a:txBody>
                  <a:tcPr marL="67009" marR="670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936104">
                <a:tc>
                  <a:txBody>
                    <a:bodyPr/>
                    <a:lstStyle/>
                    <a:p>
                      <a:pPr marL="0" marR="0">
                        <a:spcBef>
                          <a:spcPts val="0"/>
                        </a:spcBef>
                        <a:spcAft>
                          <a:spcPts val="0"/>
                        </a:spcAft>
                      </a:pPr>
                      <a:endParaRPr lang="en-AU" sz="1400" dirty="0">
                        <a:latin typeface="Times New Roman"/>
                        <a:ea typeface="Times New Roman"/>
                      </a:endParaRPr>
                    </a:p>
                  </a:txBody>
                  <a:tcPr marL="67009" marR="670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spcBef>
                          <a:spcPts val="0"/>
                        </a:spcBef>
                        <a:spcAft>
                          <a:spcPts val="0"/>
                        </a:spcAft>
                      </a:pPr>
                      <a:endParaRPr lang="en-AU" sz="1400" dirty="0">
                        <a:latin typeface="Times New Roman"/>
                        <a:ea typeface="Times New Roman"/>
                      </a:endParaRPr>
                    </a:p>
                  </a:txBody>
                  <a:tcPr marL="67009" marR="670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spcBef>
                          <a:spcPts val="0"/>
                        </a:spcBef>
                        <a:spcAft>
                          <a:spcPts val="0"/>
                        </a:spcAft>
                      </a:pPr>
                      <a:endParaRPr lang="en-AU" sz="1400" dirty="0">
                        <a:latin typeface="Times New Roman"/>
                        <a:ea typeface="Times New Roman"/>
                      </a:endParaRPr>
                    </a:p>
                  </a:txBody>
                  <a:tcPr marL="67009" marR="670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spcBef>
                          <a:spcPts val="0"/>
                        </a:spcBef>
                        <a:spcAft>
                          <a:spcPts val="0"/>
                        </a:spcAft>
                      </a:pPr>
                      <a:endParaRPr lang="en-AU" sz="1400" dirty="0">
                        <a:latin typeface="Times New Roman"/>
                        <a:ea typeface="Times New Roman"/>
                      </a:endParaRPr>
                    </a:p>
                  </a:txBody>
                  <a:tcPr marL="67009" marR="670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1224136">
                <a:tc>
                  <a:txBody>
                    <a:bodyPr/>
                    <a:lstStyle/>
                    <a:p>
                      <a:pPr marL="0" marR="0">
                        <a:spcBef>
                          <a:spcPts val="0"/>
                        </a:spcBef>
                        <a:spcAft>
                          <a:spcPts val="0"/>
                        </a:spcAft>
                      </a:pPr>
                      <a:endParaRPr lang="en-AU" sz="1400" dirty="0">
                        <a:latin typeface="Times New Roman"/>
                        <a:ea typeface="Times New Roman"/>
                      </a:endParaRPr>
                    </a:p>
                  </a:txBody>
                  <a:tcPr marL="67009" marR="670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spcBef>
                          <a:spcPts val="0"/>
                        </a:spcBef>
                        <a:spcAft>
                          <a:spcPts val="0"/>
                        </a:spcAft>
                      </a:pPr>
                      <a:endParaRPr lang="en-AU" sz="1400">
                        <a:latin typeface="Times New Roman"/>
                        <a:ea typeface="Times New Roman"/>
                      </a:endParaRPr>
                    </a:p>
                  </a:txBody>
                  <a:tcPr marL="67009" marR="670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spcBef>
                          <a:spcPts val="0"/>
                        </a:spcBef>
                        <a:spcAft>
                          <a:spcPts val="0"/>
                        </a:spcAft>
                      </a:pPr>
                      <a:endParaRPr lang="en-AU" sz="1400">
                        <a:latin typeface="Times New Roman"/>
                        <a:ea typeface="Times New Roman"/>
                      </a:endParaRPr>
                    </a:p>
                  </a:txBody>
                  <a:tcPr marL="67009" marR="670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spcBef>
                          <a:spcPts val="0"/>
                        </a:spcBef>
                        <a:spcAft>
                          <a:spcPts val="0"/>
                        </a:spcAft>
                      </a:pPr>
                      <a:endParaRPr lang="en-AU" sz="1400">
                        <a:latin typeface="Times New Roman"/>
                        <a:ea typeface="Times New Roman"/>
                      </a:endParaRPr>
                    </a:p>
                  </a:txBody>
                  <a:tcPr marL="67009" marR="670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1152128">
                <a:tc>
                  <a:txBody>
                    <a:bodyPr/>
                    <a:lstStyle/>
                    <a:p>
                      <a:pPr marL="0" marR="0">
                        <a:spcBef>
                          <a:spcPts val="0"/>
                        </a:spcBef>
                        <a:spcAft>
                          <a:spcPts val="0"/>
                        </a:spcAft>
                      </a:pPr>
                      <a:endParaRPr lang="en-AU" sz="1400" dirty="0">
                        <a:latin typeface="Times New Roman"/>
                        <a:ea typeface="Times New Roman"/>
                      </a:endParaRPr>
                    </a:p>
                  </a:txBody>
                  <a:tcPr marL="67009" marR="670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spcBef>
                          <a:spcPts val="0"/>
                        </a:spcBef>
                        <a:spcAft>
                          <a:spcPts val="0"/>
                        </a:spcAft>
                      </a:pPr>
                      <a:endParaRPr lang="en-AU" sz="1400" dirty="0">
                        <a:latin typeface="Times New Roman"/>
                        <a:ea typeface="Times New Roman"/>
                      </a:endParaRPr>
                    </a:p>
                  </a:txBody>
                  <a:tcPr marL="67009" marR="670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spcBef>
                          <a:spcPts val="0"/>
                        </a:spcBef>
                        <a:spcAft>
                          <a:spcPts val="0"/>
                        </a:spcAft>
                      </a:pPr>
                      <a:endParaRPr lang="en-AU" sz="1400">
                        <a:latin typeface="Times New Roman"/>
                        <a:ea typeface="Times New Roman"/>
                      </a:endParaRPr>
                    </a:p>
                  </a:txBody>
                  <a:tcPr marL="67009" marR="670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spcBef>
                          <a:spcPts val="0"/>
                        </a:spcBef>
                        <a:spcAft>
                          <a:spcPts val="0"/>
                        </a:spcAft>
                      </a:pPr>
                      <a:endParaRPr lang="en-AU" sz="1400" dirty="0">
                        <a:latin typeface="Times New Roman"/>
                        <a:ea typeface="Times New Roman"/>
                      </a:endParaRPr>
                    </a:p>
                  </a:txBody>
                  <a:tcPr marL="67009" marR="670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bl>
          </a:graphicData>
        </a:graphic>
      </p:graphicFrame>
      <p:pic>
        <p:nvPicPr>
          <p:cNvPr id="6" name="Picture 7" descr="cor03-11low"/>
          <p:cNvPicPr>
            <a:picLocks noChangeAspect="1" noChangeArrowheads="1"/>
          </p:cNvPicPr>
          <p:nvPr/>
        </p:nvPicPr>
        <p:blipFill>
          <a:blip r:embed="rId5" cstate="print">
            <a:grayscl/>
            <a:biLevel thresh="50000"/>
          </a:blip>
          <a:srcRect/>
          <a:stretch>
            <a:fillRect/>
          </a:stretch>
        </p:blipFill>
        <p:spPr bwMode="auto">
          <a:xfrm>
            <a:off x="2771800" y="2420888"/>
            <a:ext cx="720080" cy="859043"/>
          </a:xfrm>
          <a:prstGeom prst="rect">
            <a:avLst/>
          </a:prstGeom>
          <a:noFill/>
        </p:spPr>
      </p:pic>
      <p:pic>
        <p:nvPicPr>
          <p:cNvPr id="8" name="Picture 6" descr="cor03-10low"/>
          <p:cNvPicPr>
            <a:picLocks noChangeAspect="1" noChangeArrowheads="1"/>
          </p:cNvPicPr>
          <p:nvPr/>
        </p:nvPicPr>
        <p:blipFill>
          <a:blip r:embed="rId6" cstate="print">
            <a:grayscl/>
            <a:biLevel thresh="50000"/>
          </a:blip>
          <a:srcRect/>
          <a:stretch>
            <a:fillRect/>
          </a:stretch>
        </p:blipFill>
        <p:spPr bwMode="auto">
          <a:xfrm>
            <a:off x="2771800" y="3356992"/>
            <a:ext cx="662009" cy="720080"/>
          </a:xfrm>
          <a:prstGeom prst="rect">
            <a:avLst/>
          </a:prstGeom>
          <a:noFill/>
        </p:spPr>
      </p:pic>
      <p:pic>
        <p:nvPicPr>
          <p:cNvPr id="9" name="Picture 5" descr="cor03-9low"/>
          <p:cNvPicPr>
            <a:picLocks noChangeAspect="1" noChangeArrowheads="1"/>
          </p:cNvPicPr>
          <p:nvPr/>
        </p:nvPicPr>
        <p:blipFill>
          <a:blip r:embed="rId7" cstate="print">
            <a:grayscl/>
            <a:biLevel thresh="50000"/>
          </a:blip>
          <a:srcRect/>
          <a:stretch>
            <a:fillRect/>
          </a:stretch>
        </p:blipFill>
        <p:spPr bwMode="auto">
          <a:xfrm>
            <a:off x="2627784" y="4293096"/>
            <a:ext cx="949035" cy="998984"/>
          </a:xfrm>
          <a:prstGeom prst="rect">
            <a:avLst/>
          </a:prstGeom>
          <a:noFill/>
        </p:spPr>
      </p:pic>
      <p:pic>
        <p:nvPicPr>
          <p:cNvPr id="11" name="Picture 4" descr="cor03-8low"/>
          <p:cNvPicPr>
            <a:picLocks noChangeAspect="1" noChangeArrowheads="1"/>
          </p:cNvPicPr>
          <p:nvPr/>
        </p:nvPicPr>
        <p:blipFill>
          <a:blip r:embed="rId8" cstate="print">
            <a:grayscl/>
            <a:biLevel thresh="50000"/>
          </a:blip>
          <a:srcRect/>
          <a:stretch>
            <a:fillRect/>
          </a:stretch>
        </p:blipFill>
        <p:spPr bwMode="auto">
          <a:xfrm>
            <a:off x="2699792" y="5517232"/>
            <a:ext cx="792088" cy="903258"/>
          </a:xfrm>
          <a:prstGeom prst="rect">
            <a:avLst/>
          </a:prstGeom>
          <a:noFill/>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571736" y="285728"/>
            <a:ext cx="3810000" cy="1357322"/>
          </a:xfrm>
        </p:spPr>
        <p:style>
          <a:lnRef idx="0">
            <a:schemeClr val="accent5"/>
          </a:lnRef>
          <a:fillRef idx="3">
            <a:schemeClr val="accent5"/>
          </a:fillRef>
          <a:effectRef idx="3">
            <a:schemeClr val="accent5"/>
          </a:effectRef>
          <a:fontRef idx="minor">
            <a:schemeClr val="lt1"/>
          </a:fontRef>
        </p:style>
        <p:txBody>
          <a:bodyPr/>
          <a:lstStyle/>
          <a:p>
            <a:r>
              <a:rPr lang="en-AU" dirty="0" smtClean="0"/>
              <a:t>SITXOHS001B</a:t>
            </a:r>
            <a:br>
              <a:rPr lang="en-AU" dirty="0" smtClean="0"/>
            </a:br>
            <a:r>
              <a:rPr lang="en-AU" dirty="0" smtClean="0"/>
              <a:t>Follow HEALTH, SAFETY AND SECURITY PROCEDURES</a:t>
            </a:r>
            <a:endParaRPr lang="en-AU" dirty="0"/>
          </a:p>
        </p:txBody>
      </p:sp>
      <p:pic>
        <p:nvPicPr>
          <p:cNvPr id="10" name="Content Placeholder 9" descr="books4.jpg"/>
          <p:cNvPicPr>
            <a:picLocks noGrp="1" noChangeAspect="1"/>
          </p:cNvPicPr>
          <p:nvPr>
            <p:ph sz="half" idx="1"/>
          </p:nvPr>
        </p:nvPicPr>
        <p:blipFill>
          <a:blip r:embed="rId3" cstate="print"/>
          <a:stretch>
            <a:fillRect/>
          </a:stretch>
        </p:blipFill>
        <p:spPr>
          <a:xfrm>
            <a:off x="0" y="0"/>
            <a:ext cx="2172305" cy="6858000"/>
          </a:xfrm>
        </p:spPr>
      </p:pic>
      <p:pic>
        <p:nvPicPr>
          <p:cNvPr id="12" name="Picture 11"/>
          <p:cNvPicPr/>
          <p:nvPr/>
        </p:nvPicPr>
        <p:blipFill>
          <a:blip r:embed="rId4" cstate="print"/>
          <a:stretch>
            <a:fillRect/>
          </a:stretch>
        </p:blipFill>
        <p:spPr bwMode="auto">
          <a:xfrm>
            <a:off x="7706209" y="0"/>
            <a:ext cx="1437791" cy="1173707"/>
          </a:xfrm>
          <a:prstGeom prst="rect">
            <a:avLst/>
          </a:prstGeom>
          <a:noFill/>
          <a:ln w="9525">
            <a:noFill/>
            <a:miter lim="800000"/>
            <a:headEnd/>
            <a:tailEnd/>
          </a:ln>
        </p:spPr>
      </p:pic>
      <p:graphicFrame>
        <p:nvGraphicFramePr>
          <p:cNvPr id="5" name="Table 4"/>
          <p:cNvGraphicFramePr>
            <a:graphicFrameLocks noGrp="1"/>
          </p:cNvGraphicFramePr>
          <p:nvPr/>
        </p:nvGraphicFramePr>
        <p:xfrm>
          <a:off x="2339752" y="2204864"/>
          <a:ext cx="6042020" cy="2232248"/>
        </p:xfrm>
        <a:graphic>
          <a:graphicData uri="http://schemas.openxmlformats.org/drawingml/2006/table">
            <a:tbl>
              <a:tblPr/>
              <a:tblGrid>
                <a:gridCol w="1826008"/>
                <a:gridCol w="1583409"/>
                <a:gridCol w="1249602"/>
                <a:gridCol w="1383001"/>
              </a:tblGrid>
              <a:tr h="297820">
                <a:tc>
                  <a:txBody>
                    <a:bodyPr/>
                    <a:lstStyle/>
                    <a:p>
                      <a:pPr marL="0" marR="0" algn="ctr">
                        <a:spcBef>
                          <a:spcPts val="1200"/>
                        </a:spcBef>
                        <a:spcAft>
                          <a:spcPts val="300"/>
                        </a:spcAft>
                      </a:pPr>
                      <a:r>
                        <a:rPr lang="en-AU" sz="1000" b="1" dirty="0">
                          <a:latin typeface="Times New Roman"/>
                        </a:rPr>
                        <a:t>WORKPLACE HAZARD/ACCIDENT</a:t>
                      </a:r>
                      <a:endParaRPr lang="en-US" sz="1000" b="1" dirty="0">
                        <a:latin typeface="Times New Roman"/>
                      </a:endParaRPr>
                    </a:p>
                  </a:txBody>
                  <a:tcPr marL="67009" marR="670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a:txBody>
                    <a:bodyPr/>
                    <a:lstStyle/>
                    <a:p>
                      <a:pPr marL="0" marR="0" algn="ctr">
                        <a:spcBef>
                          <a:spcPts val="1200"/>
                        </a:spcBef>
                        <a:spcAft>
                          <a:spcPts val="300"/>
                        </a:spcAft>
                      </a:pPr>
                      <a:r>
                        <a:rPr lang="en-AU" sz="1000" b="1" dirty="0">
                          <a:latin typeface="Times New Roman"/>
                        </a:rPr>
                        <a:t>TYPE OF INJURY</a:t>
                      </a:r>
                      <a:endParaRPr lang="en-US" sz="1000" b="1" dirty="0">
                        <a:latin typeface="Times New Roman"/>
                      </a:endParaRPr>
                    </a:p>
                  </a:txBody>
                  <a:tcPr marL="67009" marR="670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a:txBody>
                    <a:bodyPr/>
                    <a:lstStyle/>
                    <a:p>
                      <a:pPr marL="0" marR="0" algn="ctr">
                        <a:spcBef>
                          <a:spcPts val="1200"/>
                        </a:spcBef>
                        <a:spcAft>
                          <a:spcPts val="300"/>
                        </a:spcAft>
                      </a:pPr>
                      <a:r>
                        <a:rPr lang="en-AU" sz="1000" b="1" dirty="0">
                          <a:latin typeface="Times New Roman"/>
                        </a:rPr>
                        <a:t>CAUSED BY</a:t>
                      </a:r>
                      <a:endParaRPr lang="en-US" sz="1000" b="1" dirty="0">
                        <a:latin typeface="Times New Roman"/>
                      </a:endParaRPr>
                    </a:p>
                  </a:txBody>
                  <a:tcPr marL="67009" marR="670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a:txBody>
                    <a:bodyPr/>
                    <a:lstStyle/>
                    <a:p>
                      <a:pPr marL="0" marR="0" algn="ctr">
                        <a:spcBef>
                          <a:spcPts val="1200"/>
                        </a:spcBef>
                        <a:spcAft>
                          <a:spcPts val="300"/>
                        </a:spcAft>
                      </a:pPr>
                      <a:r>
                        <a:rPr lang="en-AU" sz="1000" b="1" dirty="0">
                          <a:latin typeface="Times New Roman"/>
                        </a:rPr>
                        <a:t>SOLUTION</a:t>
                      </a:r>
                      <a:endParaRPr lang="en-US" sz="1000" b="1" dirty="0">
                        <a:latin typeface="Times New Roman"/>
                      </a:endParaRPr>
                    </a:p>
                  </a:txBody>
                  <a:tcPr marL="67009" marR="670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r>
              <a:tr h="991344">
                <a:tc>
                  <a:txBody>
                    <a:bodyPr/>
                    <a:lstStyle/>
                    <a:p>
                      <a:pPr marL="0" marR="0">
                        <a:spcBef>
                          <a:spcPts val="0"/>
                        </a:spcBef>
                        <a:spcAft>
                          <a:spcPts val="0"/>
                        </a:spcAft>
                      </a:pPr>
                      <a:endParaRPr lang="en-AU" sz="1400" dirty="0">
                        <a:latin typeface="Times New Roman"/>
                        <a:ea typeface="Times New Roman"/>
                      </a:endParaRPr>
                    </a:p>
                  </a:txBody>
                  <a:tcPr marL="67009" marR="670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spcBef>
                          <a:spcPts val="0"/>
                        </a:spcBef>
                        <a:spcAft>
                          <a:spcPts val="0"/>
                        </a:spcAft>
                      </a:pPr>
                      <a:endParaRPr lang="en-AU" sz="1400" dirty="0">
                        <a:latin typeface="Times New Roman"/>
                        <a:ea typeface="Times New Roman"/>
                      </a:endParaRPr>
                    </a:p>
                  </a:txBody>
                  <a:tcPr marL="67009" marR="670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spcBef>
                          <a:spcPts val="0"/>
                        </a:spcBef>
                        <a:spcAft>
                          <a:spcPts val="0"/>
                        </a:spcAft>
                      </a:pPr>
                      <a:endParaRPr lang="en-AU" sz="1400" dirty="0">
                        <a:latin typeface="Times New Roman"/>
                        <a:ea typeface="Times New Roman"/>
                      </a:endParaRPr>
                    </a:p>
                  </a:txBody>
                  <a:tcPr marL="67009" marR="670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spcBef>
                          <a:spcPts val="0"/>
                        </a:spcBef>
                        <a:spcAft>
                          <a:spcPts val="0"/>
                        </a:spcAft>
                      </a:pPr>
                      <a:endParaRPr lang="en-AU" sz="1400">
                        <a:latin typeface="Times New Roman"/>
                        <a:ea typeface="Times New Roman"/>
                      </a:endParaRPr>
                    </a:p>
                  </a:txBody>
                  <a:tcPr marL="67009" marR="670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936104">
                <a:tc>
                  <a:txBody>
                    <a:bodyPr/>
                    <a:lstStyle/>
                    <a:p>
                      <a:pPr marL="0" marR="0">
                        <a:spcBef>
                          <a:spcPts val="0"/>
                        </a:spcBef>
                        <a:spcAft>
                          <a:spcPts val="0"/>
                        </a:spcAft>
                      </a:pPr>
                      <a:endParaRPr lang="en-AU" sz="1400" dirty="0">
                        <a:latin typeface="Times New Roman"/>
                        <a:ea typeface="Times New Roman"/>
                      </a:endParaRPr>
                    </a:p>
                  </a:txBody>
                  <a:tcPr marL="67009" marR="670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spcBef>
                          <a:spcPts val="0"/>
                        </a:spcBef>
                        <a:spcAft>
                          <a:spcPts val="0"/>
                        </a:spcAft>
                      </a:pPr>
                      <a:endParaRPr lang="en-AU" sz="1400" dirty="0">
                        <a:latin typeface="Times New Roman"/>
                        <a:ea typeface="Times New Roman"/>
                      </a:endParaRPr>
                    </a:p>
                  </a:txBody>
                  <a:tcPr marL="67009" marR="670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spcBef>
                          <a:spcPts val="0"/>
                        </a:spcBef>
                        <a:spcAft>
                          <a:spcPts val="0"/>
                        </a:spcAft>
                      </a:pPr>
                      <a:endParaRPr lang="en-AU" sz="1400" dirty="0">
                        <a:latin typeface="Times New Roman"/>
                        <a:ea typeface="Times New Roman"/>
                      </a:endParaRPr>
                    </a:p>
                  </a:txBody>
                  <a:tcPr marL="67009" marR="670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spcBef>
                          <a:spcPts val="0"/>
                        </a:spcBef>
                        <a:spcAft>
                          <a:spcPts val="0"/>
                        </a:spcAft>
                      </a:pPr>
                      <a:endParaRPr lang="en-AU" sz="1400" dirty="0">
                        <a:latin typeface="Times New Roman"/>
                        <a:ea typeface="Times New Roman"/>
                      </a:endParaRPr>
                    </a:p>
                  </a:txBody>
                  <a:tcPr marL="67009" marR="670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bl>
          </a:graphicData>
        </a:graphic>
      </p:graphicFrame>
      <p:pic>
        <p:nvPicPr>
          <p:cNvPr id="6" name="Picture 3" descr="cor03-7low"/>
          <p:cNvPicPr>
            <a:picLocks noChangeAspect="1" noChangeArrowheads="1"/>
          </p:cNvPicPr>
          <p:nvPr/>
        </p:nvPicPr>
        <p:blipFill>
          <a:blip r:embed="rId5" cstate="print">
            <a:grayscl/>
            <a:biLevel thresh="50000"/>
          </a:blip>
          <a:srcRect/>
          <a:stretch>
            <a:fillRect/>
          </a:stretch>
        </p:blipFill>
        <p:spPr bwMode="auto">
          <a:xfrm>
            <a:off x="2771800" y="2636912"/>
            <a:ext cx="806232" cy="792088"/>
          </a:xfrm>
          <a:prstGeom prst="rect">
            <a:avLst/>
          </a:prstGeom>
          <a:noFill/>
        </p:spPr>
      </p:pic>
      <p:pic>
        <p:nvPicPr>
          <p:cNvPr id="8" name="Picture 2" descr="cor03-6low"/>
          <p:cNvPicPr>
            <a:picLocks noChangeAspect="1" noChangeArrowheads="1"/>
          </p:cNvPicPr>
          <p:nvPr/>
        </p:nvPicPr>
        <p:blipFill>
          <a:blip r:embed="rId6" cstate="print">
            <a:grayscl/>
            <a:biLevel thresh="50000"/>
          </a:blip>
          <a:srcRect/>
          <a:stretch>
            <a:fillRect/>
          </a:stretch>
        </p:blipFill>
        <p:spPr bwMode="auto">
          <a:xfrm>
            <a:off x="2843808" y="3573016"/>
            <a:ext cx="765238" cy="792088"/>
          </a:xfrm>
          <a:prstGeom prst="rect">
            <a:avLst/>
          </a:prstGeom>
          <a:noFill/>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571736" y="285728"/>
            <a:ext cx="3810000" cy="1357322"/>
          </a:xfrm>
        </p:spPr>
        <p:style>
          <a:lnRef idx="0">
            <a:schemeClr val="accent5"/>
          </a:lnRef>
          <a:fillRef idx="3">
            <a:schemeClr val="accent5"/>
          </a:fillRef>
          <a:effectRef idx="3">
            <a:schemeClr val="accent5"/>
          </a:effectRef>
          <a:fontRef idx="minor">
            <a:schemeClr val="lt1"/>
          </a:fontRef>
        </p:style>
        <p:txBody>
          <a:bodyPr/>
          <a:lstStyle/>
          <a:p>
            <a:r>
              <a:rPr lang="en-AU" dirty="0" smtClean="0"/>
              <a:t>SITXOHS001B</a:t>
            </a:r>
            <a:br>
              <a:rPr lang="en-AU" dirty="0" smtClean="0"/>
            </a:br>
            <a:r>
              <a:rPr lang="en-AU" dirty="0" smtClean="0"/>
              <a:t>Follow HEALTH, SAFETY AND SECURITY PROCEDURES</a:t>
            </a:r>
            <a:endParaRPr lang="en-AU" dirty="0"/>
          </a:p>
        </p:txBody>
      </p:sp>
      <p:pic>
        <p:nvPicPr>
          <p:cNvPr id="10" name="Content Placeholder 9" descr="books4.jpg"/>
          <p:cNvPicPr>
            <a:picLocks noGrp="1" noChangeAspect="1"/>
          </p:cNvPicPr>
          <p:nvPr>
            <p:ph sz="half" idx="1"/>
          </p:nvPr>
        </p:nvPicPr>
        <p:blipFill>
          <a:blip r:embed="rId3" cstate="print"/>
          <a:stretch>
            <a:fillRect/>
          </a:stretch>
        </p:blipFill>
        <p:spPr>
          <a:xfrm>
            <a:off x="0" y="0"/>
            <a:ext cx="2172305" cy="6858000"/>
          </a:xfrm>
        </p:spPr>
      </p:pic>
      <p:pic>
        <p:nvPicPr>
          <p:cNvPr id="12" name="Picture 11"/>
          <p:cNvPicPr/>
          <p:nvPr/>
        </p:nvPicPr>
        <p:blipFill>
          <a:blip r:embed="rId4" cstate="print"/>
          <a:stretch>
            <a:fillRect/>
          </a:stretch>
        </p:blipFill>
        <p:spPr bwMode="auto">
          <a:xfrm>
            <a:off x="7706209" y="0"/>
            <a:ext cx="1437791" cy="1173707"/>
          </a:xfrm>
          <a:prstGeom prst="rect">
            <a:avLst/>
          </a:prstGeom>
          <a:noFill/>
          <a:ln w="9525">
            <a:noFill/>
            <a:miter lim="800000"/>
            <a:headEnd/>
            <a:tailEnd/>
          </a:ln>
        </p:spPr>
      </p:pic>
      <p:sp>
        <p:nvSpPr>
          <p:cNvPr id="5" name="TextBox 4"/>
          <p:cNvSpPr txBox="1"/>
          <p:nvPr/>
        </p:nvSpPr>
        <p:spPr>
          <a:xfrm>
            <a:off x="2483768" y="1916832"/>
            <a:ext cx="6408712" cy="4878259"/>
          </a:xfrm>
          <a:prstGeom prst="rect">
            <a:avLst/>
          </a:prstGeom>
          <a:noFill/>
        </p:spPr>
        <p:txBody>
          <a:bodyPr wrap="square" rtlCol="0">
            <a:spAutoFit/>
          </a:bodyPr>
          <a:lstStyle/>
          <a:p>
            <a:r>
              <a:rPr lang="en-AU" b="1" dirty="0" smtClean="0">
                <a:latin typeface="Arial" pitchFamily="34" charset="0"/>
                <a:cs typeface="Arial" pitchFamily="34" charset="0"/>
              </a:rPr>
              <a:t>Accident prevention for the workplace</a:t>
            </a:r>
            <a:endParaRPr lang="en-US" dirty="0" smtClean="0">
              <a:latin typeface="Arial" pitchFamily="34" charset="0"/>
              <a:cs typeface="Arial" pitchFamily="34" charset="0"/>
            </a:endParaRPr>
          </a:p>
          <a:p>
            <a:pPr lvl="0">
              <a:spcBef>
                <a:spcPts val="600"/>
              </a:spcBef>
              <a:buBlip>
                <a:blip r:embed="rId5"/>
              </a:buBlip>
            </a:pPr>
            <a:r>
              <a:rPr lang="en-AU" sz="1600" dirty="0" smtClean="0">
                <a:latin typeface="Arial" pitchFamily="34" charset="0"/>
                <a:cs typeface="Arial" pitchFamily="34" charset="0"/>
              </a:rPr>
              <a:t>Use a dry oven cloth, not a dirty wet tea-towel when carrying or using hot pots, plates or dishes. </a:t>
            </a:r>
            <a:endParaRPr lang="en-US" sz="1600" dirty="0" smtClean="0">
              <a:latin typeface="Arial" pitchFamily="34" charset="0"/>
              <a:cs typeface="Arial" pitchFamily="34" charset="0"/>
            </a:endParaRPr>
          </a:p>
          <a:p>
            <a:pPr lvl="0">
              <a:spcBef>
                <a:spcPts val="600"/>
              </a:spcBef>
              <a:buBlip>
                <a:blip r:embed="rId5"/>
              </a:buBlip>
            </a:pPr>
            <a:r>
              <a:rPr lang="en-AU" sz="1600" dirty="0" smtClean="0">
                <a:latin typeface="Arial" pitchFamily="34" charset="0"/>
                <a:cs typeface="Arial" pitchFamily="34" charset="0"/>
              </a:rPr>
              <a:t>Use goggles and masks (PPE) when handling cleaning chemicals, or any chemicals that may have strong fumes, which may burn your eyes or throat. </a:t>
            </a:r>
            <a:endParaRPr lang="en-US" sz="1600" dirty="0" smtClean="0">
              <a:latin typeface="Arial" pitchFamily="34" charset="0"/>
              <a:cs typeface="Arial" pitchFamily="34" charset="0"/>
            </a:endParaRPr>
          </a:p>
          <a:p>
            <a:pPr lvl="0">
              <a:spcBef>
                <a:spcPts val="600"/>
              </a:spcBef>
              <a:buBlip>
                <a:blip r:embed="rId5"/>
              </a:buBlip>
            </a:pPr>
            <a:r>
              <a:rPr lang="en-AU" sz="1600" dirty="0" smtClean="0">
                <a:latin typeface="Arial" pitchFamily="34" charset="0"/>
                <a:cs typeface="Arial" pitchFamily="34" charset="0"/>
              </a:rPr>
              <a:t>Use gloves when handling chemicals. Some chemicals can cause bad burns.</a:t>
            </a:r>
            <a:endParaRPr lang="en-US" sz="1600" dirty="0" smtClean="0">
              <a:latin typeface="Arial" pitchFamily="34" charset="0"/>
              <a:cs typeface="Arial" pitchFamily="34" charset="0"/>
            </a:endParaRPr>
          </a:p>
          <a:p>
            <a:pPr lvl="0">
              <a:spcBef>
                <a:spcPts val="600"/>
              </a:spcBef>
              <a:buBlip>
                <a:blip r:embed="rId5"/>
              </a:buBlip>
            </a:pPr>
            <a:r>
              <a:rPr lang="en-AU" sz="1600" dirty="0" smtClean="0">
                <a:latin typeface="Arial" pitchFamily="34" charset="0"/>
                <a:cs typeface="Arial" pitchFamily="34" charset="0"/>
              </a:rPr>
              <a:t>You should NEVER lift and pour chemicals from a large container into a smaller one. </a:t>
            </a:r>
            <a:endParaRPr lang="en-US" sz="1600" dirty="0" smtClean="0">
              <a:latin typeface="Arial" pitchFamily="34" charset="0"/>
              <a:cs typeface="Arial" pitchFamily="34" charset="0"/>
            </a:endParaRPr>
          </a:p>
          <a:p>
            <a:pPr lvl="0">
              <a:spcBef>
                <a:spcPts val="600"/>
              </a:spcBef>
              <a:buBlip>
                <a:blip r:embed="rId5"/>
              </a:buBlip>
            </a:pPr>
            <a:r>
              <a:rPr lang="en-AU" sz="1600" dirty="0" smtClean="0">
                <a:latin typeface="Arial" pitchFamily="34" charset="0"/>
                <a:cs typeface="Arial" pitchFamily="34" charset="0"/>
              </a:rPr>
              <a:t>If you have to transfer chemicals from large containers into smaller containers, you should use pumps or taps.</a:t>
            </a:r>
            <a:endParaRPr lang="en-US" sz="1600" dirty="0" smtClean="0">
              <a:latin typeface="Arial" pitchFamily="34" charset="0"/>
              <a:cs typeface="Arial" pitchFamily="34" charset="0"/>
            </a:endParaRPr>
          </a:p>
          <a:p>
            <a:pPr lvl="0">
              <a:spcBef>
                <a:spcPts val="600"/>
              </a:spcBef>
              <a:buBlip>
                <a:blip r:embed="rId5"/>
              </a:buBlip>
            </a:pPr>
            <a:r>
              <a:rPr lang="en-AU" sz="1600" dirty="0" smtClean="0">
                <a:latin typeface="Arial" pitchFamily="34" charset="0"/>
                <a:cs typeface="Arial" pitchFamily="34" charset="0"/>
              </a:rPr>
              <a:t>When lifting, always keep your back straight and knees bent and lift with your legs.</a:t>
            </a:r>
            <a:endParaRPr lang="en-US" sz="1600" dirty="0" smtClean="0">
              <a:latin typeface="Arial" pitchFamily="34" charset="0"/>
              <a:cs typeface="Arial" pitchFamily="34" charset="0"/>
            </a:endParaRPr>
          </a:p>
          <a:p>
            <a:pPr lvl="0">
              <a:spcBef>
                <a:spcPts val="600"/>
              </a:spcBef>
              <a:buBlip>
                <a:blip r:embed="rId5"/>
              </a:buBlip>
            </a:pPr>
            <a:r>
              <a:rPr lang="en-AU" sz="1600" dirty="0" smtClean="0">
                <a:latin typeface="Arial" pitchFamily="34" charset="0"/>
                <a:cs typeface="Arial" pitchFamily="34" charset="0"/>
              </a:rPr>
              <a:t>Make sure you are trained how to use the equipment properly and safely at your workplace. </a:t>
            </a:r>
            <a:endParaRPr lang="en-US" sz="1600" dirty="0" smtClean="0">
              <a:latin typeface="Arial" pitchFamily="34" charset="0"/>
              <a:cs typeface="Arial" pitchFamily="34" charset="0"/>
            </a:endParaRPr>
          </a:p>
          <a:p>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571736" y="285728"/>
            <a:ext cx="3810000" cy="1357322"/>
          </a:xfrm>
        </p:spPr>
        <p:style>
          <a:lnRef idx="0">
            <a:schemeClr val="accent5"/>
          </a:lnRef>
          <a:fillRef idx="3">
            <a:schemeClr val="accent5"/>
          </a:fillRef>
          <a:effectRef idx="3">
            <a:schemeClr val="accent5"/>
          </a:effectRef>
          <a:fontRef idx="minor">
            <a:schemeClr val="lt1"/>
          </a:fontRef>
        </p:style>
        <p:txBody>
          <a:bodyPr/>
          <a:lstStyle/>
          <a:p>
            <a:r>
              <a:rPr lang="en-AU" dirty="0" smtClean="0"/>
              <a:t>SITXOHS001B</a:t>
            </a:r>
            <a:br>
              <a:rPr lang="en-AU" dirty="0" smtClean="0"/>
            </a:br>
            <a:r>
              <a:rPr lang="en-AU" dirty="0" smtClean="0"/>
              <a:t>Follow HEALTH, SAFETY AND SECURITY PROCEDURES</a:t>
            </a:r>
            <a:endParaRPr lang="en-AU" dirty="0"/>
          </a:p>
        </p:txBody>
      </p:sp>
      <p:pic>
        <p:nvPicPr>
          <p:cNvPr id="10" name="Content Placeholder 9" descr="books4.jpg"/>
          <p:cNvPicPr>
            <a:picLocks noGrp="1" noChangeAspect="1"/>
          </p:cNvPicPr>
          <p:nvPr>
            <p:ph sz="half" idx="1"/>
          </p:nvPr>
        </p:nvPicPr>
        <p:blipFill>
          <a:blip r:embed="rId3" cstate="print"/>
          <a:stretch>
            <a:fillRect/>
          </a:stretch>
        </p:blipFill>
        <p:spPr>
          <a:xfrm>
            <a:off x="0" y="0"/>
            <a:ext cx="2172305" cy="6858000"/>
          </a:xfrm>
        </p:spPr>
      </p:pic>
      <p:pic>
        <p:nvPicPr>
          <p:cNvPr id="12" name="Picture 11"/>
          <p:cNvPicPr/>
          <p:nvPr/>
        </p:nvPicPr>
        <p:blipFill>
          <a:blip r:embed="rId4" cstate="print"/>
          <a:stretch>
            <a:fillRect/>
          </a:stretch>
        </p:blipFill>
        <p:spPr bwMode="auto">
          <a:xfrm>
            <a:off x="7706209" y="0"/>
            <a:ext cx="1437791" cy="1173707"/>
          </a:xfrm>
          <a:prstGeom prst="rect">
            <a:avLst/>
          </a:prstGeom>
          <a:noFill/>
          <a:ln w="9525">
            <a:noFill/>
            <a:miter lim="800000"/>
            <a:headEnd/>
            <a:tailEnd/>
          </a:ln>
        </p:spPr>
      </p:pic>
      <p:sp>
        <p:nvSpPr>
          <p:cNvPr id="5" name="TextBox 4"/>
          <p:cNvSpPr txBox="1"/>
          <p:nvPr/>
        </p:nvSpPr>
        <p:spPr>
          <a:xfrm>
            <a:off x="2555776" y="1916832"/>
            <a:ext cx="6336704" cy="3323987"/>
          </a:xfrm>
          <a:prstGeom prst="rect">
            <a:avLst/>
          </a:prstGeom>
          <a:noFill/>
        </p:spPr>
        <p:txBody>
          <a:bodyPr wrap="square" rtlCol="0">
            <a:spAutoFit/>
          </a:bodyPr>
          <a:lstStyle/>
          <a:p>
            <a:r>
              <a:rPr lang="en-AU" b="1" dirty="0" smtClean="0">
                <a:latin typeface="Arial" pitchFamily="34" charset="0"/>
                <a:cs typeface="Arial" pitchFamily="34" charset="0"/>
              </a:rPr>
              <a:t>Knife safety</a:t>
            </a:r>
            <a:endParaRPr lang="en-US" b="1" dirty="0" smtClean="0">
              <a:latin typeface="Arial" pitchFamily="34" charset="0"/>
              <a:cs typeface="Arial" pitchFamily="34" charset="0"/>
            </a:endParaRPr>
          </a:p>
          <a:p>
            <a:r>
              <a:rPr lang="en-AU" dirty="0" smtClean="0">
                <a:latin typeface="Arial" pitchFamily="34" charset="0"/>
                <a:cs typeface="Arial" pitchFamily="34" charset="0"/>
              </a:rPr>
              <a:t> </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Never attempt to catch a falling knife.</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Never put knives in the water of a wash up sink</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Keep knives sharp</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Hand the handle to the other person when passing a knife. </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When walking with a knife always hold the knife blade down. </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Don’t throw or play with knives. </a:t>
            </a:r>
            <a:endParaRPr lang="en-US" dirty="0" smtClean="0">
              <a:latin typeface="Arial" pitchFamily="34" charset="0"/>
              <a:cs typeface="Arial" pitchFamily="34" charset="0"/>
            </a:endParaRPr>
          </a:p>
          <a:p>
            <a:endParaRPr lang="en-US" dirty="0"/>
          </a:p>
        </p:txBody>
      </p:sp>
      <p:pic>
        <p:nvPicPr>
          <p:cNvPr id="6" name="Picture 5" descr="cooks knife.jpg"/>
          <p:cNvPicPr/>
          <p:nvPr/>
        </p:nvPicPr>
        <p:blipFill>
          <a:blip r:embed="rId6" cstate="print"/>
          <a:stretch>
            <a:fillRect/>
          </a:stretch>
        </p:blipFill>
        <p:spPr>
          <a:xfrm>
            <a:off x="4572000" y="5157192"/>
            <a:ext cx="2113099" cy="1399134"/>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571736" y="285728"/>
            <a:ext cx="3810000" cy="1357322"/>
          </a:xfrm>
        </p:spPr>
        <p:style>
          <a:lnRef idx="0">
            <a:schemeClr val="accent5"/>
          </a:lnRef>
          <a:fillRef idx="3">
            <a:schemeClr val="accent5"/>
          </a:fillRef>
          <a:effectRef idx="3">
            <a:schemeClr val="accent5"/>
          </a:effectRef>
          <a:fontRef idx="minor">
            <a:schemeClr val="lt1"/>
          </a:fontRef>
        </p:style>
        <p:txBody>
          <a:bodyPr/>
          <a:lstStyle/>
          <a:p>
            <a:r>
              <a:rPr lang="en-AU" dirty="0" smtClean="0"/>
              <a:t>SITXOHS001B</a:t>
            </a:r>
            <a:br>
              <a:rPr lang="en-AU" dirty="0" smtClean="0"/>
            </a:br>
            <a:r>
              <a:rPr lang="en-AU" dirty="0" smtClean="0"/>
              <a:t>Follow HEALTH, SAFETY AND SECURITY PROCEDURES</a:t>
            </a:r>
            <a:endParaRPr lang="en-AU" dirty="0"/>
          </a:p>
        </p:txBody>
      </p:sp>
      <p:pic>
        <p:nvPicPr>
          <p:cNvPr id="10" name="Content Placeholder 9" descr="books4.jpg"/>
          <p:cNvPicPr>
            <a:picLocks noGrp="1" noChangeAspect="1"/>
          </p:cNvPicPr>
          <p:nvPr>
            <p:ph sz="half" idx="1"/>
          </p:nvPr>
        </p:nvPicPr>
        <p:blipFill>
          <a:blip r:embed="rId3" cstate="print"/>
          <a:stretch>
            <a:fillRect/>
          </a:stretch>
        </p:blipFill>
        <p:spPr>
          <a:xfrm>
            <a:off x="0" y="0"/>
            <a:ext cx="2172305" cy="6858000"/>
          </a:xfrm>
        </p:spPr>
      </p:pic>
      <p:pic>
        <p:nvPicPr>
          <p:cNvPr id="12" name="Picture 11"/>
          <p:cNvPicPr/>
          <p:nvPr/>
        </p:nvPicPr>
        <p:blipFill>
          <a:blip r:embed="rId4" cstate="print"/>
          <a:stretch>
            <a:fillRect/>
          </a:stretch>
        </p:blipFill>
        <p:spPr bwMode="auto">
          <a:xfrm>
            <a:off x="7706209" y="0"/>
            <a:ext cx="1437791" cy="1173707"/>
          </a:xfrm>
          <a:prstGeom prst="rect">
            <a:avLst/>
          </a:prstGeom>
          <a:noFill/>
          <a:ln w="9525">
            <a:noFill/>
            <a:miter lim="800000"/>
            <a:headEnd/>
            <a:tailEnd/>
          </a:ln>
        </p:spPr>
      </p:pic>
      <p:sp>
        <p:nvSpPr>
          <p:cNvPr id="5" name="TextBox 4"/>
          <p:cNvSpPr txBox="1"/>
          <p:nvPr/>
        </p:nvSpPr>
        <p:spPr>
          <a:xfrm>
            <a:off x="2555776" y="1916832"/>
            <a:ext cx="6408712" cy="3647152"/>
          </a:xfrm>
          <a:prstGeom prst="rect">
            <a:avLst/>
          </a:prstGeom>
          <a:noFill/>
        </p:spPr>
        <p:txBody>
          <a:bodyPr wrap="square" rtlCol="0">
            <a:spAutoFit/>
          </a:bodyPr>
          <a:lstStyle/>
          <a:p>
            <a:r>
              <a:rPr lang="en-AU" b="1" dirty="0" smtClean="0">
                <a:latin typeface="Arial" pitchFamily="34" charset="0"/>
                <a:cs typeface="Arial" pitchFamily="34" charset="0"/>
              </a:rPr>
              <a:t>Maintenance</a:t>
            </a:r>
            <a:endParaRPr lang="en-US" dirty="0" smtClean="0">
              <a:latin typeface="Arial" pitchFamily="34" charset="0"/>
              <a:cs typeface="Arial" pitchFamily="34" charset="0"/>
            </a:endParaRPr>
          </a:p>
          <a:p>
            <a:r>
              <a:rPr lang="en-AU" b="1" dirty="0" smtClean="0">
                <a:latin typeface="Arial" pitchFamily="34" charset="0"/>
                <a:cs typeface="Arial" pitchFamily="34" charset="0"/>
              </a:rPr>
              <a:t> </a:t>
            </a:r>
            <a:endParaRPr lang="en-US" dirty="0" smtClean="0">
              <a:latin typeface="Arial" pitchFamily="34" charset="0"/>
              <a:cs typeface="Arial" pitchFamily="34" charset="0"/>
            </a:endParaRPr>
          </a:p>
          <a:p>
            <a:r>
              <a:rPr lang="en-AU" dirty="0" smtClean="0">
                <a:latin typeface="Arial" pitchFamily="34" charset="0"/>
                <a:cs typeface="Arial" pitchFamily="34" charset="0"/>
              </a:rPr>
              <a:t>Do not use faulty equipment. Electric shock is still one of the most common causes of injury in industry.</a:t>
            </a:r>
            <a:endParaRPr lang="en-US" dirty="0" smtClean="0">
              <a:latin typeface="Arial" pitchFamily="34" charset="0"/>
              <a:cs typeface="Arial" pitchFamily="34" charset="0"/>
            </a:endParaRPr>
          </a:p>
          <a:p>
            <a:r>
              <a:rPr lang="en-AU" dirty="0" smtClean="0">
                <a:latin typeface="Arial" pitchFamily="34" charset="0"/>
                <a:cs typeface="Arial" pitchFamily="34" charset="0"/>
              </a:rPr>
              <a:t> </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All power points and cords should be repaired by qualified service people. </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Safety guards that are broken or missing should be replaced immediately.</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Never try to repair equipment yourself. Remember, you are not an electrician, plumber or a qualified tradesperson..</a:t>
            </a:r>
            <a:endParaRPr lang="en-US" dirty="0" smtClean="0">
              <a:latin typeface="Arial" pitchFamily="34" charset="0"/>
              <a:cs typeface="Arial" pitchFamily="34" charset="0"/>
            </a:endParaRPr>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571736" y="285728"/>
            <a:ext cx="3810000" cy="1357322"/>
          </a:xfrm>
        </p:spPr>
        <p:style>
          <a:lnRef idx="0">
            <a:schemeClr val="accent5"/>
          </a:lnRef>
          <a:fillRef idx="3">
            <a:schemeClr val="accent5"/>
          </a:fillRef>
          <a:effectRef idx="3">
            <a:schemeClr val="accent5"/>
          </a:effectRef>
          <a:fontRef idx="minor">
            <a:schemeClr val="lt1"/>
          </a:fontRef>
        </p:style>
        <p:txBody>
          <a:bodyPr/>
          <a:lstStyle/>
          <a:p>
            <a:r>
              <a:rPr lang="en-AU" dirty="0" smtClean="0"/>
              <a:t>SITXOHS001B</a:t>
            </a:r>
            <a:br>
              <a:rPr lang="en-AU" dirty="0" smtClean="0"/>
            </a:br>
            <a:r>
              <a:rPr lang="en-AU" dirty="0" smtClean="0"/>
              <a:t>Follow HEALTH, SAFETY AND SECURITY PROCEDURES</a:t>
            </a:r>
            <a:endParaRPr lang="en-AU" dirty="0"/>
          </a:p>
        </p:txBody>
      </p:sp>
      <p:pic>
        <p:nvPicPr>
          <p:cNvPr id="10" name="Content Placeholder 9" descr="books4.jpg"/>
          <p:cNvPicPr>
            <a:picLocks noGrp="1" noChangeAspect="1"/>
          </p:cNvPicPr>
          <p:nvPr>
            <p:ph sz="half" idx="1"/>
          </p:nvPr>
        </p:nvPicPr>
        <p:blipFill>
          <a:blip r:embed="rId3" cstate="print"/>
          <a:stretch>
            <a:fillRect/>
          </a:stretch>
        </p:blipFill>
        <p:spPr>
          <a:xfrm>
            <a:off x="0" y="0"/>
            <a:ext cx="2172305" cy="6858000"/>
          </a:xfrm>
        </p:spPr>
      </p:pic>
      <p:pic>
        <p:nvPicPr>
          <p:cNvPr id="12" name="Picture 11"/>
          <p:cNvPicPr/>
          <p:nvPr/>
        </p:nvPicPr>
        <p:blipFill>
          <a:blip r:embed="rId4" cstate="print"/>
          <a:stretch>
            <a:fillRect/>
          </a:stretch>
        </p:blipFill>
        <p:spPr bwMode="auto">
          <a:xfrm>
            <a:off x="7706209" y="0"/>
            <a:ext cx="1437791" cy="1173707"/>
          </a:xfrm>
          <a:prstGeom prst="rect">
            <a:avLst/>
          </a:prstGeom>
          <a:noFill/>
          <a:ln w="9525">
            <a:noFill/>
            <a:miter lim="800000"/>
            <a:headEnd/>
            <a:tailEnd/>
          </a:ln>
        </p:spPr>
      </p:pic>
      <p:sp>
        <p:nvSpPr>
          <p:cNvPr id="5" name="TextBox 4"/>
          <p:cNvSpPr txBox="1"/>
          <p:nvPr/>
        </p:nvSpPr>
        <p:spPr>
          <a:xfrm>
            <a:off x="2555776" y="1844824"/>
            <a:ext cx="6264696" cy="3016210"/>
          </a:xfrm>
          <a:prstGeom prst="rect">
            <a:avLst/>
          </a:prstGeom>
          <a:noFill/>
        </p:spPr>
        <p:txBody>
          <a:bodyPr wrap="square" rtlCol="0">
            <a:spAutoFit/>
          </a:bodyPr>
          <a:lstStyle/>
          <a:p>
            <a:r>
              <a:rPr lang="en-AU" b="1" dirty="0" smtClean="0">
                <a:latin typeface="Arial" pitchFamily="34" charset="0"/>
                <a:cs typeface="Arial" pitchFamily="34" charset="0"/>
              </a:rPr>
              <a:t>Policies and procedures</a:t>
            </a:r>
            <a:endParaRPr lang="en-US" dirty="0" smtClean="0">
              <a:latin typeface="Arial" pitchFamily="34" charset="0"/>
              <a:cs typeface="Arial" pitchFamily="34" charset="0"/>
            </a:endParaRPr>
          </a:p>
          <a:p>
            <a:r>
              <a:rPr lang="en-AU" dirty="0" smtClean="0">
                <a:latin typeface="Arial" pitchFamily="34" charset="0"/>
                <a:cs typeface="Arial" pitchFamily="34" charset="0"/>
              </a:rPr>
              <a:t> </a:t>
            </a:r>
            <a:endParaRPr lang="en-US" dirty="0" smtClean="0">
              <a:latin typeface="Arial" pitchFamily="34" charset="0"/>
              <a:cs typeface="Arial" pitchFamily="34" charset="0"/>
            </a:endParaRPr>
          </a:p>
          <a:p>
            <a:r>
              <a:rPr lang="en-AU" b="1" dirty="0" smtClean="0">
                <a:latin typeface="Arial" pitchFamily="34" charset="0"/>
                <a:cs typeface="Arial" pitchFamily="34" charset="0"/>
              </a:rPr>
              <a:t>What is the difference between a policy and a procedure?</a:t>
            </a:r>
            <a:br>
              <a:rPr lang="en-AU" b="1" dirty="0" smtClean="0">
                <a:latin typeface="Arial" pitchFamily="34" charset="0"/>
                <a:cs typeface="Arial" pitchFamily="34" charset="0"/>
              </a:rPr>
            </a:br>
            <a:endParaRPr lang="en-US" dirty="0" smtClean="0">
              <a:latin typeface="Arial" pitchFamily="34" charset="0"/>
              <a:cs typeface="Arial" pitchFamily="34" charset="0"/>
            </a:endParaRPr>
          </a:p>
          <a:p>
            <a:pPr>
              <a:spcBef>
                <a:spcPts val="600"/>
              </a:spcBef>
              <a:buBlip>
                <a:blip r:embed="rId5"/>
              </a:buBlip>
            </a:pPr>
            <a:r>
              <a:rPr lang="en-AU" dirty="0" smtClean="0">
                <a:latin typeface="Arial" pitchFamily="34" charset="0"/>
                <a:cs typeface="Arial" pitchFamily="34" charset="0"/>
              </a:rPr>
              <a:t>A policy is a statement about an issue in the workplace and says what the business intends to do about that issue. </a:t>
            </a:r>
            <a:endParaRPr lang="en-US" dirty="0" smtClean="0">
              <a:latin typeface="Arial" pitchFamily="34" charset="0"/>
              <a:cs typeface="Arial" pitchFamily="34" charset="0"/>
            </a:endParaRPr>
          </a:p>
          <a:p>
            <a:pPr>
              <a:spcBef>
                <a:spcPts val="600"/>
              </a:spcBef>
              <a:buBlip>
                <a:blip r:embed="rId5"/>
              </a:buBlip>
            </a:pPr>
            <a:r>
              <a:rPr lang="en-AU" dirty="0" smtClean="0">
                <a:latin typeface="Arial" pitchFamily="34" charset="0"/>
                <a:cs typeface="Arial" pitchFamily="34" charset="0"/>
              </a:rPr>
              <a:t>A procedure sets out step-by-step instructions on how to deal with an activity in the workplace. </a:t>
            </a:r>
            <a:endParaRPr lang="en-US" dirty="0" smtClean="0">
              <a:latin typeface="Arial" pitchFamily="34" charset="0"/>
              <a:cs typeface="Arial" pitchFamily="34" charset="0"/>
            </a:endParaRPr>
          </a:p>
          <a:p>
            <a:endParaRPr lang="en-US" dirty="0"/>
          </a:p>
        </p:txBody>
      </p:sp>
      <p:pic>
        <p:nvPicPr>
          <p:cNvPr id="6" name="Picture 5" descr="policy.jpg"/>
          <p:cNvPicPr/>
          <p:nvPr/>
        </p:nvPicPr>
        <p:blipFill>
          <a:blip r:embed="rId6" cstate="print"/>
          <a:stretch>
            <a:fillRect/>
          </a:stretch>
        </p:blipFill>
        <p:spPr>
          <a:xfrm>
            <a:off x="4788024" y="4941168"/>
            <a:ext cx="1977013" cy="1550448"/>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571736" y="285728"/>
            <a:ext cx="3810000" cy="1357322"/>
          </a:xfrm>
        </p:spPr>
        <p:style>
          <a:lnRef idx="0">
            <a:schemeClr val="accent5"/>
          </a:lnRef>
          <a:fillRef idx="3">
            <a:schemeClr val="accent5"/>
          </a:fillRef>
          <a:effectRef idx="3">
            <a:schemeClr val="accent5"/>
          </a:effectRef>
          <a:fontRef idx="minor">
            <a:schemeClr val="lt1"/>
          </a:fontRef>
        </p:style>
        <p:txBody>
          <a:bodyPr/>
          <a:lstStyle/>
          <a:p>
            <a:r>
              <a:rPr lang="en-AU" dirty="0" smtClean="0"/>
              <a:t>SITXOHS001B</a:t>
            </a:r>
            <a:br>
              <a:rPr lang="en-AU" dirty="0" smtClean="0"/>
            </a:br>
            <a:r>
              <a:rPr lang="en-AU" dirty="0" smtClean="0"/>
              <a:t>Follow HEALTH, SAFETY AND SECURITY PROCEDURES</a:t>
            </a:r>
            <a:endParaRPr lang="en-AU" dirty="0"/>
          </a:p>
        </p:txBody>
      </p:sp>
      <p:pic>
        <p:nvPicPr>
          <p:cNvPr id="10" name="Content Placeholder 9" descr="books4.jpg"/>
          <p:cNvPicPr>
            <a:picLocks noGrp="1" noChangeAspect="1"/>
          </p:cNvPicPr>
          <p:nvPr>
            <p:ph sz="half" idx="1"/>
          </p:nvPr>
        </p:nvPicPr>
        <p:blipFill>
          <a:blip r:embed="rId3" cstate="print"/>
          <a:stretch>
            <a:fillRect/>
          </a:stretch>
        </p:blipFill>
        <p:spPr>
          <a:xfrm>
            <a:off x="0" y="0"/>
            <a:ext cx="2172305" cy="6858000"/>
          </a:xfrm>
        </p:spPr>
      </p:pic>
      <p:pic>
        <p:nvPicPr>
          <p:cNvPr id="12" name="Picture 11"/>
          <p:cNvPicPr/>
          <p:nvPr/>
        </p:nvPicPr>
        <p:blipFill>
          <a:blip r:embed="rId4" cstate="print"/>
          <a:stretch>
            <a:fillRect/>
          </a:stretch>
        </p:blipFill>
        <p:spPr bwMode="auto">
          <a:xfrm>
            <a:off x="7706209" y="0"/>
            <a:ext cx="1437791" cy="1173707"/>
          </a:xfrm>
          <a:prstGeom prst="rect">
            <a:avLst/>
          </a:prstGeom>
          <a:noFill/>
          <a:ln w="9525">
            <a:noFill/>
            <a:miter lim="800000"/>
            <a:headEnd/>
            <a:tailEnd/>
          </a:ln>
        </p:spPr>
      </p:pic>
      <p:sp>
        <p:nvSpPr>
          <p:cNvPr id="5" name="TextBox 4"/>
          <p:cNvSpPr txBox="1"/>
          <p:nvPr/>
        </p:nvSpPr>
        <p:spPr>
          <a:xfrm>
            <a:off x="2555776" y="1916832"/>
            <a:ext cx="6336704" cy="4832092"/>
          </a:xfrm>
          <a:prstGeom prst="rect">
            <a:avLst/>
          </a:prstGeom>
          <a:noFill/>
        </p:spPr>
        <p:txBody>
          <a:bodyPr wrap="square" rtlCol="0">
            <a:spAutoFit/>
          </a:bodyPr>
          <a:lstStyle/>
          <a:p>
            <a:r>
              <a:rPr lang="en-AU" b="1" dirty="0" smtClean="0">
                <a:latin typeface="Arial" pitchFamily="34" charset="0"/>
                <a:cs typeface="Arial" pitchFamily="34" charset="0"/>
              </a:rPr>
              <a:t>Storage</a:t>
            </a:r>
            <a:endParaRPr lang="en-US" b="1" i="1" dirty="0" smtClean="0">
              <a:latin typeface="Arial" pitchFamily="34" charset="0"/>
              <a:cs typeface="Arial" pitchFamily="34" charset="0"/>
            </a:endParaRPr>
          </a:p>
          <a:p>
            <a:r>
              <a:rPr lang="en-AU" dirty="0" smtClean="0">
                <a:latin typeface="Arial" pitchFamily="34" charset="0"/>
                <a:cs typeface="Arial" pitchFamily="34" charset="0"/>
              </a:rPr>
              <a:t> </a:t>
            </a:r>
            <a:endParaRPr lang="en-US" dirty="0" smtClean="0">
              <a:latin typeface="Arial" pitchFamily="34" charset="0"/>
              <a:cs typeface="Arial" pitchFamily="34" charset="0"/>
            </a:endParaRPr>
          </a:p>
          <a:p>
            <a:r>
              <a:rPr lang="en-AU" dirty="0" smtClean="0">
                <a:latin typeface="Arial" pitchFamily="34" charset="0"/>
                <a:cs typeface="Arial" pitchFamily="34" charset="0"/>
              </a:rPr>
              <a:t>Correct storage for all products is essential whether they are chemicals, food, beverage or equipment.</a:t>
            </a:r>
            <a:endParaRPr lang="en-US" dirty="0" smtClean="0">
              <a:latin typeface="Arial" pitchFamily="34" charset="0"/>
              <a:cs typeface="Arial" pitchFamily="34" charset="0"/>
            </a:endParaRPr>
          </a:p>
          <a:p>
            <a:r>
              <a:rPr lang="en-AU" dirty="0" smtClean="0">
                <a:latin typeface="Arial" pitchFamily="34" charset="0"/>
                <a:cs typeface="Arial" pitchFamily="34" charset="0"/>
              </a:rPr>
              <a:t> </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Heavy items always should be placed on low/bottom shelves. Lighter items can be placed higher.</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All shelves should be within comfortable reach, or safe ladders and steps should be available and USED.</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Shelving should be safe, secure and strong enough for the type of goods to be stored on them.</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Chemicals should always be stored in separate areas that are well ventilated and well away from any major source of heat, because some chemicals react to heat and may explode.</a:t>
            </a:r>
            <a:endParaRPr lang="en-US" dirty="0" smtClean="0">
              <a:latin typeface="Arial" pitchFamily="34" charset="0"/>
              <a:cs typeface="Arial" pitchFamily="34" charset="0"/>
            </a:endParaRPr>
          </a:p>
          <a:p>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571736" y="285728"/>
            <a:ext cx="3810000" cy="1357322"/>
          </a:xfrm>
        </p:spPr>
        <p:style>
          <a:lnRef idx="0">
            <a:schemeClr val="accent5"/>
          </a:lnRef>
          <a:fillRef idx="3">
            <a:schemeClr val="accent5"/>
          </a:fillRef>
          <a:effectRef idx="3">
            <a:schemeClr val="accent5"/>
          </a:effectRef>
          <a:fontRef idx="minor">
            <a:schemeClr val="lt1"/>
          </a:fontRef>
        </p:style>
        <p:txBody>
          <a:bodyPr/>
          <a:lstStyle/>
          <a:p>
            <a:r>
              <a:rPr lang="en-AU" dirty="0" smtClean="0"/>
              <a:t>SITXOHS001B</a:t>
            </a:r>
            <a:br>
              <a:rPr lang="en-AU" dirty="0" smtClean="0"/>
            </a:br>
            <a:r>
              <a:rPr lang="en-AU" dirty="0" smtClean="0"/>
              <a:t>Follow HEALTH, SAFETY AND SECURITY PROCEDURES</a:t>
            </a:r>
            <a:endParaRPr lang="en-AU" dirty="0"/>
          </a:p>
        </p:txBody>
      </p:sp>
      <p:pic>
        <p:nvPicPr>
          <p:cNvPr id="10" name="Content Placeholder 9" descr="books4.jpg"/>
          <p:cNvPicPr>
            <a:picLocks noGrp="1" noChangeAspect="1"/>
          </p:cNvPicPr>
          <p:nvPr>
            <p:ph sz="half" idx="1"/>
          </p:nvPr>
        </p:nvPicPr>
        <p:blipFill>
          <a:blip r:embed="rId3" cstate="print"/>
          <a:stretch>
            <a:fillRect/>
          </a:stretch>
        </p:blipFill>
        <p:spPr>
          <a:xfrm>
            <a:off x="0" y="0"/>
            <a:ext cx="2172305" cy="6858000"/>
          </a:xfrm>
        </p:spPr>
      </p:pic>
      <p:pic>
        <p:nvPicPr>
          <p:cNvPr id="12" name="Picture 11"/>
          <p:cNvPicPr/>
          <p:nvPr/>
        </p:nvPicPr>
        <p:blipFill>
          <a:blip r:embed="rId4" cstate="print"/>
          <a:stretch>
            <a:fillRect/>
          </a:stretch>
        </p:blipFill>
        <p:spPr bwMode="auto">
          <a:xfrm>
            <a:off x="7706209" y="0"/>
            <a:ext cx="1437791" cy="1173707"/>
          </a:xfrm>
          <a:prstGeom prst="rect">
            <a:avLst/>
          </a:prstGeom>
          <a:noFill/>
          <a:ln w="9525">
            <a:noFill/>
            <a:miter lim="800000"/>
            <a:headEnd/>
            <a:tailEnd/>
          </a:ln>
        </p:spPr>
      </p:pic>
      <p:sp>
        <p:nvSpPr>
          <p:cNvPr id="5" name="Rectangle 4"/>
          <p:cNvSpPr/>
          <p:nvPr/>
        </p:nvSpPr>
        <p:spPr>
          <a:xfrm>
            <a:off x="2411760" y="1916832"/>
            <a:ext cx="6606480" cy="2262158"/>
          </a:xfrm>
          <a:prstGeom prst="rect">
            <a:avLst/>
          </a:prstGeom>
        </p:spPr>
        <p:txBody>
          <a:bodyPr wrap="square">
            <a:spAutoFit/>
          </a:bodyPr>
          <a:lstStyle/>
          <a:p>
            <a:pPr lvl="0">
              <a:spcBef>
                <a:spcPts val="600"/>
              </a:spcBef>
              <a:buBlip>
                <a:blip r:embed="rId5"/>
              </a:buBlip>
            </a:pPr>
            <a:r>
              <a:rPr lang="en-AU" dirty="0" smtClean="0">
                <a:latin typeface="Arial" pitchFamily="34" charset="0"/>
                <a:cs typeface="Arial" pitchFamily="34" charset="0"/>
              </a:rPr>
              <a:t>Always make sure chemicals are labelled clearly, and follow the instructions for storage.</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Be very careful when transferring chemicals into other containers and always make sure the new container is labelled.</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Chemicals should never be stored near food or beverages. </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Chemicals should never be mixed as this may cause an explosion and injury. </a:t>
            </a:r>
            <a:endParaRPr lang="en-US" dirty="0" smtClean="0">
              <a:latin typeface="Arial" pitchFamily="34" charset="0"/>
              <a:cs typeface="Arial" pitchFamily="34" charset="0"/>
            </a:endParaRPr>
          </a:p>
        </p:txBody>
      </p:sp>
      <p:pic>
        <p:nvPicPr>
          <p:cNvPr id="6" name="Picture 5" descr="cleaning.JPG"/>
          <p:cNvPicPr/>
          <p:nvPr/>
        </p:nvPicPr>
        <p:blipFill>
          <a:blip r:embed="rId6" cstate="print"/>
          <a:stretch>
            <a:fillRect/>
          </a:stretch>
        </p:blipFill>
        <p:spPr>
          <a:xfrm>
            <a:off x="4139952" y="4509120"/>
            <a:ext cx="2873006" cy="1924493"/>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571736" y="285728"/>
            <a:ext cx="3810000" cy="1357322"/>
          </a:xfrm>
        </p:spPr>
        <p:style>
          <a:lnRef idx="0">
            <a:schemeClr val="accent5"/>
          </a:lnRef>
          <a:fillRef idx="3">
            <a:schemeClr val="accent5"/>
          </a:fillRef>
          <a:effectRef idx="3">
            <a:schemeClr val="accent5"/>
          </a:effectRef>
          <a:fontRef idx="minor">
            <a:schemeClr val="lt1"/>
          </a:fontRef>
        </p:style>
        <p:txBody>
          <a:bodyPr/>
          <a:lstStyle/>
          <a:p>
            <a:r>
              <a:rPr lang="en-AU" dirty="0" smtClean="0"/>
              <a:t>SITXOHS001B</a:t>
            </a:r>
            <a:br>
              <a:rPr lang="en-AU" dirty="0" smtClean="0"/>
            </a:br>
            <a:r>
              <a:rPr lang="en-AU" dirty="0" smtClean="0"/>
              <a:t>Follow HEALTH, SAFETY AND SECURITY PROCEDURES</a:t>
            </a:r>
            <a:endParaRPr lang="en-AU" dirty="0"/>
          </a:p>
        </p:txBody>
      </p:sp>
      <p:pic>
        <p:nvPicPr>
          <p:cNvPr id="10" name="Content Placeholder 9" descr="books4.jpg"/>
          <p:cNvPicPr>
            <a:picLocks noGrp="1" noChangeAspect="1"/>
          </p:cNvPicPr>
          <p:nvPr>
            <p:ph sz="half" idx="1"/>
          </p:nvPr>
        </p:nvPicPr>
        <p:blipFill>
          <a:blip r:embed="rId3" cstate="print"/>
          <a:stretch>
            <a:fillRect/>
          </a:stretch>
        </p:blipFill>
        <p:spPr>
          <a:xfrm>
            <a:off x="0" y="0"/>
            <a:ext cx="2172305" cy="6858000"/>
          </a:xfrm>
        </p:spPr>
      </p:pic>
      <p:pic>
        <p:nvPicPr>
          <p:cNvPr id="12" name="Picture 11"/>
          <p:cNvPicPr/>
          <p:nvPr/>
        </p:nvPicPr>
        <p:blipFill>
          <a:blip r:embed="rId4" cstate="print"/>
          <a:stretch>
            <a:fillRect/>
          </a:stretch>
        </p:blipFill>
        <p:spPr bwMode="auto">
          <a:xfrm>
            <a:off x="7706209" y="0"/>
            <a:ext cx="1437791" cy="1173707"/>
          </a:xfrm>
          <a:prstGeom prst="rect">
            <a:avLst/>
          </a:prstGeom>
          <a:noFill/>
          <a:ln w="9525">
            <a:noFill/>
            <a:miter lim="800000"/>
            <a:headEnd/>
            <a:tailEnd/>
          </a:ln>
        </p:spPr>
      </p:pic>
      <p:sp>
        <p:nvSpPr>
          <p:cNvPr id="5" name="TextBox 4"/>
          <p:cNvSpPr txBox="1"/>
          <p:nvPr/>
        </p:nvSpPr>
        <p:spPr>
          <a:xfrm>
            <a:off x="2555776" y="1988840"/>
            <a:ext cx="6264696" cy="3139321"/>
          </a:xfrm>
          <a:prstGeom prst="rect">
            <a:avLst/>
          </a:prstGeom>
          <a:noFill/>
        </p:spPr>
        <p:txBody>
          <a:bodyPr wrap="square" rtlCol="0">
            <a:spAutoFit/>
          </a:bodyPr>
          <a:lstStyle/>
          <a:p>
            <a:r>
              <a:rPr lang="en-AU" b="1" dirty="0" smtClean="0">
                <a:latin typeface="Arial" pitchFamily="34" charset="0"/>
                <a:cs typeface="Arial" pitchFamily="34" charset="0"/>
              </a:rPr>
              <a:t>Lighting</a:t>
            </a:r>
            <a:endParaRPr lang="en-US" b="1" dirty="0" smtClean="0">
              <a:latin typeface="Arial" pitchFamily="34" charset="0"/>
              <a:cs typeface="Arial" pitchFamily="34" charset="0"/>
            </a:endParaRPr>
          </a:p>
          <a:p>
            <a:r>
              <a:rPr lang="en-AU" dirty="0" smtClean="0">
                <a:latin typeface="Arial" pitchFamily="34" charset="0"/>
                <a:cs typeface="Arial" pitchFamily="34" charset="0"/>
              </a:rPr>
              <a:t> </a:t>
            </a:r>
            <a:endParaRPr lang="en-US" dirty="0" smtClean="0">
              <a:latin typeface="Arial" pitchFamily="34" charset="0"/>
              <a:cs typeface="Arial" pitchFamily="34" charset="0"/>
            </a:endParaRPr>
          </a:p>
          <a:p>
            <a:r>
              <a:rPr lang="en-AU" dirty="0" smtClean="0">
                <a:latin typeface="Arial" pitchFamily="34" charset="0"/>
                <a:cs typeface="Arial" pitchFamily="34" charset="0"/>
              </a:rPr>
              <a:t>Bad lighting is dangerous, causing people to fall and cut themselves or trip over obstacles they cannot see. </a:t>
            </a:r>
          </a:p>
          <a:p>
            <a:endParaRPr lang="en-AU" dirty="0" smtClean="0">
              <a:latin typeface="Arial" pitchFamily="34" charset="0"/>
              <a:cs typeface="Arial" pitchFamily="34" charset="0"/>
            </a:endParaRPr>
          </a:p>
          <a:p>
            <a:r>
              <a:rPr lang="en-AU" dirty="0" smtClean="0">
                <a:latin typeface="Arial" pitchFamily="34" charset="0"/>
                <a:cs typeface="Arial" pitchFamily="34" charset="0"/>
              </a:rPr>
              <a:t>It also causes eye strain as you try to concentrate on what you are doing and this makes your job harder. </a:t>
            </a:r>
          </a:p>
          <a:p>
            <a:endParaRPr lang="en-AU" dirty="0" smtClean="0">
              <a:latin typeface="Arial" pitchFamily="34" charset="0"/>
              <a:cs typeface="Arial" pitchFamily="34" charset="0"/>
            </a:endParaRPr>
          </a:p>
          <a:p>
            <a:r>
              <a:rPr lang="en-AU" dirty="0" smtClean="0">
                <a:latin typeface="Arial" pitchFamily="34" charset="0"/>
                <a:cs typeface="Arial" pitchFamily="34" charset="0"/>
              </a:rPr>
              <a:t>If there is poor lighting in the work area, it is important to look at how it can be improved.</a:t>
            </a:r>
            <a:endParaRPr lang="en-US" dirty="0" smtClean="0">
              <a:latin typeface="Arial" pitchFamily="34" charset="0"/>
              <a:cs typeface="Arial" pitchFamily="34" charset="0"/>
            </a:endParaRPr>
          </a:p>
          <a:p>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571736" y="285728"/>
            <a:ext cx="3810000" cy="1357322"/>
          </a:xfrm>
        </p:spPr>
        <p:style>
          <a:lnRef idx="0">
            <a:schemeClr val="accent5"/>
          </a:lnRef>
          <a:fillRef idx="3">
            <a:schemeClr val="accent5"/>
          </a:fillRef>
          <a:effectRef idx="3">
            <a:schemeClr val="accent5"/>
          </a:effectRef>
          <a:fontRef idx="minor">
            <a:schemeClr val="lt1"/>
          </a:fontRef>
        </p:style>
        <p:txBody>
          <a:bodyPr/>
          <a:lstStyle/>
          <a:p>
            <a:r>
              <a:rPr lang="en-AU" dirty="0" smtClean="0"/>
              <a:t>SITXOHS001B</a:t>
            </a:r>
            <a:br>
              <a:rPr lang="en-AU" dirty="0" smtClean="0"/>
            </a:br>
            <a:r>
              <a:rPr lang="en-AU" dirty="0" smtClean="0"/>
              <a:t>Follow HEALTH, SAFETY AND SECURITY PROCEDURES</a:t>
            </a:r>
            <a:endParaRPr lang="en-AU" dirty="0"/>
          </a:p>
        </p:txBody>
      </p:sp>
      <p:pic>
        <p:nvPicPr>
          <p:cNvPr id="10" name="Content Placeholder 9" descr="books4.jpg"/>
          <p:cNvPicPr>
            <a:picLocks noGrp="1" noChangeAspect="1"/>
          </p:cNvPicPr>
          <p:nvPr>
            <p:ph sz="half" idx="1"/>
          </p:nvPr>
        </p:nvPicPr>
        <p:blipFill>
          <a:blip r:embed="rId3" cstate="print"/>
          <a:stretch>
            <a:fillRect/>
          </a:stretch>
        </p:blipFill>
        <p:spPr>
          <a:xfrm>
            <a:off x="0" y="0"/>
            <a:ext cx="2172305" cy="6858000"/>
          </a:xfrm>
        </p:spPr>
      </p:pic>
      <p:pic>
        <p:nvPicPr>
          <p:cNvPr id="12" name="Picture 11"/>
          <p:cNvPicPr/>
          <p:nvPr/>
        </p:nvPicPr>
        <p:blipFill>
          <a:blip r:embed="rId4" cstate="print"/>
          <a:stretch>
            <a:fillRect/>
          </a:stretch>
        </p:blipFill>
        <p:spPr bwMode="auto">
          <a:xfrm>
            <a:off x="7706209" y="0"/>
            <a:ext cx="1437791" cy="1173707"/>
          </a:xfrm>
          <a:prstGeom prst="rect">
            <a:avLst/>
          </a:prstGeom>
          <a:noFill/>
          <a:ln w="9525">
            <a:noFill/>
            <a:miter lim="800000"/>
            <a:headEnd/>
            <a:tailEnd/>
          </a:ln>
        </p:spPr>
      </p:pic>
      <p:sp>
        <p:nvSpPr>
          <p:cNvPr id="5" name="TextBox 4"/>
          <p:cNvSpPr txBox="1"/>
          <p:nvPr/>
        </p:nvSpPr>
        <p:spPr>
          <a:xfrm>
            <a:off x="2555776" y="1844824"/>
            <a:ext cx="6336704" cy="5139869"/>
          </a:xfrm>
          <a:prstGeom prst="rect">
            <a:avLst/>
          </a:prstGeom>
          <a:noFill/>
        </p:spPr>
        <p:txBody>
          <a:bodyPr wrap="square" rtlCol="0">
            <a:spAutoFit/>
          </a:bodyPr>
          <a:lstStyle/>
          <a:p>
            <a:r>
              <a:rPr lang="en-AU" b="1" dirty="0" smtClean="0">
                <a:latin typeface="Arial" pitchFamily="34" charset="0"/>
                <a:cs typeface="Arial" pitchFamily="34" charset="0"/>
              </a:rPr>
              <a:t>Spills and obstructions</a:t>
            </a:r>
            <a:endParaRPr lang="en-US" b="1" dirty="0" smtClean="0">
              <a:latin typeface="Arial" pitchFamily="34" charset="0"/>
              <a:cs typeface="Arial" pitchFamily="34" charset="0"/>
            </a:endParaRPr>
          </a:p>
          <a:p>
            <a:r>
              <a:rPr lang="en-AU" dirty="0" smtClean="0">
                <a:latin typeface="Arial" pitchFamily="34" charset="0"/>
                <a:cs typeface="Arial" pitchFamily="34" charset="0"/>
              </a:rPr>
              <a:t> </a:t>
            </a:r>
            <a:endParaRPr lang="en-US" dirty="0" smtClean="0">
              <a:latin typeface="Arial" pitchFamily="34" charset="0"/>
              <a:cs typeface="Arial" pitchFamily="34" charset="0"/>
            </a:endParaRPr>
          </a:p>
          <a:p>
            <a:r>
              <a:rPr lang="en-AU" dirty="0" smtClean="0">
                <a:latin typeface="Arial" pitchFamily="34" charset="0"/>
                <a:cs typeface="Arial" pitchFamily="34" charset="0"/>
              </a:rPr>
              <a:t>Spills are also a major cause of accidents in the workplace.</a:t>
            </a:r>
            <a:endParaRPr lang="en-US" dirty="0" smtClean="0">
              <a:latin typeface="Arial" pitchFamily="34" charset="0"/>
              <a:cs typeface="Arial" pitchFamily="34" charset="0"/>
            </a:endParaRPr>
          </a:p>
          <a:p>
            <a:r>
              <a:rPr lang="en-AU" dirty="0" smtClean="0">
                <a:latin typeface="Arial" pitchFamily="34" charset="0"/>
                <a:cs typeface="Arial" pitchFamily="34" charset="0"/>
              </a:rPr>
              <a:t> </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If you spill it, clean it up as soon as possible.</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If you did not spill it, still clean it up. </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Major spills from large drums of liquid, overflows, etc... may need more than one person to clean up.</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Check what type of spill it is by reading the instructions on the container.</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Use safety equipment</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Ask someone else to help for two reasons. </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Place a ‘slippery floor’ sign at the place of the spill.</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Let other staff and customers know that the floor is wet and slippery.</a:t>
            </a:r>
            <a:endParaRPr lang="en-US" dirty="0" smtClean="0">
              <a:latin typeface="Arial" pitchFamily="34" charset="0"/>
              <a:cs typeface="Arial" pitchFamily="34" charset="0"/>
            </a:endParaRPr>
          </a:p>
          <a:p>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571736" y="285728"/>
            <a:ext cx="3810000" cy="1357322"/>
          </a:xfrm>
        </p:spPr>
        <p:style>
          <a:lnRef idx="0">
            <a:schemeClr val="accent5"/>
          </a:lnRef>
          <a:fillRef idx="3">
            <a:schemeClr val="accent5"/>
          </a:fillRef>
          <a:effectRef idx="3">
            <a:schemeClr val="accent5"/>
          </a:effectRef>
          <a:fontRef idx="minor">
            <a:schemeClr val="lt1"/>
          </a:fontRef>
        </p:style>
        <p:txBody>
          <a:bodyPr/>
          <a:lstStyle/>
          <a:p>
            <a:r>
              <a:rPr lang="en-AU" dirty="0" smtClean="0"/>
              <a:t>SITXOHS001B</a:t>
            </a:r>
            <a:br>
              <a:rPr lang="en-AU" dirty="0" smtClean="0"/>
            </a:br>
            <a:r>
              <a:rPr lang="en-AU" dirty="0" smtClean="0"/>
              <a:t>Follow HEALTH, SAFETY AND SECURITY PROCEDURES</a:t>
            </a:r>
            <a:endParaRPr lang="en-AU" dirty="0"/>
          </a:p>
        </p:txBody>
      </p:sp>
      <p:pic>
        <p:nvPicPr>
          <p:cNvPr id="10" name="Content Placeholder 9" descr="books4.jpg"/>
          <p:cNvPicPr>
            <a:picLocks noGrp="1" noChangeAspect="1"/>
          </p:cNvPicPr>
          <p:nvPr>
            <p:ph sz="half" idx="1"/>
          </p:nvPr>
        </p:nvPicPr>
        <p:blipFill>
          <a:blip r:embed="rId3" cstate="print"/>
          <a:stretch>
            <a:fillRect/>
          </a:stretch>
        </p:blipFill>
        <p:spPr>
          <a:xfrm>
            <a:off x="0" y="0"/>
            <a:ext cx="2172305" cy="6858000"/>
          </a:xfrm>
        </p:spPr>
      </p:pic>
      <p:pic>
        <p:nvPicPr>
          <p:cNvPr id="12" name="Picture 11"/>
          <p:cNvPicPr/>
          <p:nvPr/>
        </p:nvPicPr>
        <p:blipFill>
          <a:blip r:embed="rId4" cstate="print"/>
          <a:stretch>
            <a:fillRect/>
          </a:stretch>
        </p:blipFill>
        <p:spPr bwMode="auto">
          <a:xfrm>
            <a:off x="7706209" y="0"/>
            <a:ext cx="1437791" cy="1173707"/>
          </a:xfrm>
          <a:prstGeom prst="rect">
            <a:avLst/>
          </a:prstGeom>
          <a:noFill/>
          <a:ln w="9525">
            <a:noFill/>
            <a:miter lim="800000"/>
            <a:headEnd/>
            <a:tailEnd/>
          </a:ln>
        </p:spPr>
      </p:pic>
      <p:sp>
        <p:nvSpPr>
          <p:cNvPr id="5" name="TextBox 4"/>
          <p:cNvSpPr txBox="1"/>
          <p:nvPr/>
        </p:nvSpPr>
        <p:spPr>
          <a:xfrm>
            <a:off x="2555776" y="1916832"/>
            <a:ext cx="6264696" cy="3416320"/>
          </a:xfrm>
          <a:prstGeom prst="rect">
            <a:avLst/>
          </a:prstGeom>
          <a:noFill/>
        </p:spPr>
        <p:txBody>
          <a:bodyPr wrap="square" rtlCol="0">
            <a:spAutoFit/>
          </a:bodyPr>
          <a:lstStyle/>
          <a:p>
            <a:r>
              <a:rPr lang="en-AU" b="1" dirty="0" smtClean="0">
                <a:latin typeface="Arial" pitchFamily="34" charset="0"/>
                <a:cs typeface="Arial" pitchFamily="34" charset="0"/>
              </a:rPr>
              <a:t>Reporting machine faults</a:t>
            </a:r>
            <a:endParaRPr lang="en-US" b="1" dirty="0" smtClean="0">
              <a:latin typeface="Arial" pitchFamily="34" charset="0"/>
              <a:cs typeface="Arial" pitchFamily="34" charset="0"/>
            </a:endParaRPr>
          </a:p>
          <a:p>
            <a:r>
              <a:rPr lang="en-AU" dirty="0" smtClean="0">
                <a:latin typeface="Arial" pitchFamily="34" charset="0"/>
                <a:cs typeface="Arial" pitchFamily="34" charset="0"/>
              </a:rPr>
              <a:t> </a:t>
            </a:r>
            <a:endParaRPr lang="en-US" dirty="0" smtClean="0">
              <a:latin typeface="Arial" pitchFamily="34" charset="0"/>
              <a:cs typeface="Arial" pitchFamily="34" charset="0"/>
            </a:endParaRPr>
          </a:p>
          <a:p>
            <a:pPr lvl="0"/>
            <a:r>
              <a:rPr lang="en-AU" dirty="0" smtClean="0">
                <a:latin typeface="Arial" pitchFamily="34" charset="0"/>
                <a:cs typeface="Arial" pitchFamily="34" charset="0"/>
              </a:rPr>
              <a:t>Do not expect your Manager or Supervisor to know that the equipment does not work. </a:t>
            </a:r>
          </a:p>
          <a:p>
            <a:pPr lvl="0"/>
            <a:endParaRPr lang="en-AU" dirty="0" smtClean="0">
              <a:latin typeface="Arial" pitchFamily="34" charset="0"/>
              <a:cs typeface="Arial" pitchFamily="34" charset="0"/>
            </a:endParaRPr>
          </a:p>
          <a:p>
            <a:pPr lvl="0"/>
            <a:r>
              <a:rPr lang="en-AU" dirty="0" smtClean="0">
                <a:latin typeface="Arial" pitchFamily="34" charset="0"/>
                <a:cs typeface="Arial" pitchFamily="34" charset="0"/>
              </a:rPr>
              <a:t>If you use the equipment, you must inform them when something is not working or in need of repair.</a:t>
            </a:r>
          </a:p>
          <a:p>
            <a:pPr lvl="0"/>
            <a:endParaRPr lang="en-US" dirty="0" smtClean="0">
              <a:latin typeface="Arial" pitchFamily="34" charset="0"/>
              <a:cs typeface="Arial" pitchFamily="34" charset="0"/>
            </a:endParaRPr>
          </a:p>
          <a:p>
            <a:pPr lvl="0"/>
            <a:r>
              <a:rPr lang="en-AU" dirty="0" smtClean="0">
                <a:latin typeface="Arial" pitchFamily="34" charset="0"/>
                <a:cs typeface="Arial" pitchFamily="34" charset="0"/>
              </a:rPr>
              <a:t>Large premises usually have a system where all repairs are reported to the supervisor who fills in a maintenance request and sends it on to the Maintenance department.</a:t>
            </a:r>
            <a:endParaRPr lang="en-US" dirty="0" smtClean="0">
              <a:latin typeface="Arial" pitchFamily="34" charset="0"/>
              <a:cs typeface="Arial" pitchFamily="34" charset="0"/>
            </a:endParaRPr>
          </a:p>
          <a:p>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571736" y="285728"/>
            <a:ext cx="3810000" cy="1357322"/>
          </a:xfrm>
        </p:spPr>
        <p:style>
          <a:lnRef idx="0">
            <a:schemeClr val="accent5"/>
          </a:lnRef>
          <a:fillRef idx="3">
            <a:schemeClr val="accent5"/>
          </a:fillRef>
          <a:effectRef idx="3">
            <a:schemeClr val="accent5"/>
          </a:effectRef>
          <a:fontRef idx="minor">
            <a:schemeClr val="lt1"/>
          </a:fontRef>
        </p:style>
        <p:txBody>
          <a:bodyPr/>
          <a:lstStyle/>
          <a:p>
            <a:r>
              <a:rPr lang="en-AU" dirty="0" smtClean="0"/>
              <a:t>SITXOHS001B</a:t>
            </a:r>
            <a:br>
              <a:rPr lang="en-AU" dirty="0" smtClean="0"/>
            </a:br>
            <a:r>
              <a:rPr lang="en-AU" dirty="0" smtClean="0"/>
              <a:t>Follow HEALTH, SAFETY AND SECURITY PROCEDURES</a:t>
            </a:r>
            <a:endParaRPr lang="en-AU" dirty="0"/>
          </a:p>
        </p:txBody>
      </p:sp>
      <p:pic>
        <p:nvPicPr>
          <p:cNvPr id="10" name="Content Placeholder 9" descr="books4.jpg"/>
          <p:cNvPicPr>
            <a:picLocks noGrp="1" noChangeAspect="1"/>
          </p:cNvPicPr>
          <p:nvPr>
            <p:ph sz="half" idx="1"/>
          </p:nvPr>
        </p:nvPicPr>
        <p:blipFill>
          <a:blip r:embed="rId3" cstate="print"/>
          <a:stretch>
            <a:fillRect/>
          </a:stretch>
        </p:blipFill>
        <p:spPr>
          <a:xfrm>
            <a:off x="0" y="0"/>
            <a:ext cx="2172305" cy="6858000"/>
          </a:xfrm>
        </p:spPr>
      </p:pic>
      <p:pic>
        <p:nvPicPr>
          <p:cNvPr id="12" name="Picture 11"/>
          <p:cNvPicPr/>
          <p:nvPr/>
        </p:nvPicPr>
        <p:blipFill>
          <a:blip r:embed="rId4" cstate="print"/>
          <a:stretch>
            <a:fillRect/>
          </a:stretch>
        </p:blipFill>
        <p:spPr bwMode="auto">
          <a:xfrm>
            <a:off x="7706209" y="0"/>
            <a:ext cx="1437791" cy="1173707"/>
          </a:xfrm>
          <a:prstGeom prst="rect">
            <a:avLst/>
          </a:prstGeom>
          <a:noFill/>
          <a:ln w="9525">
            <a:noFill/>
            <a:miter lim="800000"/>
            <a:headEnd/>
            <a:tailEnd/>
          </a:ln>
        </p:spPr>
      </p:pic>
      <p:sp>
        <p:nvSpPr>
          <p:cNvPr id="5" name="TextBox 4"/>
          <p:cNvSpPr txBox="1"/>
          <p:nvPr/>
        </p:nvSpPr>
        <p:spPr>
          <a:xfrm>
            <a:off x="2483768" y="1916832"/>
            <a:ext cx="6480720" cy="1969770"/>
          </a:xfrm>
          <a:prstGeom prst="rect">
            <a:avLst/>
          </a:prstGeom>
          <a:noFill/>
        </p:spPr>
        <p:txBody>
          <a:bodyPr wrap="square" rtlCol="0">
            <a:spAutoFit/>
          </a:bodyPr>
          <a:lstStyle/>
          <a:p>
            <a:r>
              <a:rPr lang="en-AU" sz="3200" b="1" u="sng" dirty="0" smtClean="0">
                <a:latin typeface="Arial" pitchFamily="34" charset="0"/>
                <a:cs typeface="Arial" pitchFamily="34" charset="0"/>
              </a:rPr>
              <a:t>Activity 3 </a:t>
            </a:r>
          </a:p>
          <a:p>
            <a:endParaRPr lang="en-US" b="1" dirty="0" smtClean="0">
              <a:latin typeface="Arial" pitchFamily="34" charset="0"/>
              <a:cs typeface="Arial" pitchFamily="34" charset="0"/>
            </a:endParaRPr>
          </a:p>
          <a:p>
            <a:r>
              <a:rPr lang="en-AU" dirty="0" smtClean="0">
                <a:latin typeface="Arial" pitchFamily="34" charset="0"/>
                <a:cs typeface="Arial" pitchFamily="34" charset="0"/>
              </a:rPr>
              <a:t>Look around your workplace and identify ten possible hazards. Explain how these hazards can be managed to ensure less risk of causing a workplace injury:</a:t>
            </a:r>
            <a:endParaRPr lang="en-US" dirty="0" smtClean="0">
              <a:latin typeface="Arial" pitchFamily="34" charset="0"/>
              <a:cs typeface="Arial" pitchFamily="34" charset="0"/>
            </a:endParaRPr>
          </a:p>
          <a:p>
            <a:endParaRPr lang="en-US" dirty="0"/>
          </a:p>
        </p:txBody>
      </p:sp>
      <p:graphicFrame>
        <p:nvGraphicFramePr>
          <p:cNvPr id="6" name="Table 5"/>
          <p:cNvGraphicFramePr>
            <a:graphicFrameLocks noGrp="1"/>
          </p:cNvGraphicFramePr>
          <p:nvPr/>
        </p:nvGraphicFramePr>
        <p:xfrm>
          <a:off x="2483768" y="3717032"/>
          <a:ext cx="6096000" cy="2987040"/>
        </p:xfrm>
        <a:graphic>
          <a:graphicData uri="http://schemas.openxmlformats.org/drawingml/2006/table">
            <a:tbl>
              <a:tblPr/>
              <a:tblGrid>
                <a:gridCol w="1938100"/>
                <a:gridCol w="1938100"/>
                <a:gridCol w="2219800"/>
              </a:tblGrid>
              <a:tr h="841346">
                <a:tc>
                  <a:txBody>
                    <a:bodyPr/>
                    <a:lstStyle/>
                    <a:p>
                      <a:pPr marL="0" marR="0">
                        <a:spcBef>
                          <a:spcPts val="1200"/>
                        </a:spcBef>
                        <a:spcAft>
                          <a:spcPts val="300"/>
                        </a:spcAft>
                      </a:pPr>
                      <a:r>
                        <a:rPr lang="en-AU" sz="1400" b="1">
                          <a:latin typeface="Times New Roman"/>
                        </a:rPr>
                        <a:t>HAZARD</a:t>
                      </a:r>
                      <a:endParaRPr lang="en-US" sz="1000" b="1">
                        <a:latin typeface="Times New Roman"/>
                      </a:endParaRPr>
                    </a:p>
                  </a:txBody>
                  <a:tcPr marL="67608" marR="676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a:txBody>
                    <a:bodyPr/>
                    <a:lstStyle/>
                    <a:p>
                      <a:pPr marL="0" marR="0">
                        <a:spcBef>
                          <a:spcPts val="1200"/>
                        </a:spcBef>
                        <a:spcAft>
                          <a:spcPts val="300"/>
                        </a:spcAft>
                      </a:pPr>
                      <a:r>
                        <a:rPr lang="en-AU" sz="1400" b="1">
                          <a:latin typeface="Times New Roman"/>
                        </a:rPr>
                        <a:t>HOW TO REMOVE/AVOID THE HAZARD</a:t>
                      </a:r>
                      <a:endParaRPr lang="en-US" sz="1000" b="1">
                        <a:latin typeface="Times New Roman"/>
                      </a:endParaRPr>
                    </a:p>
                  </a:txBody>
                  <a:tcPr marL="67608" marR="676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a:txBody>
                    <a:bodyPr/>
                    <a:lstStyle/>
                    <a:p>
                      <a:pPr marL="0" marR="0">
                        <a:spcBef>
                          <a:spcPts val="1200"/>
                        </a:spcBef>
                        <a:spcAft>
                          <a:spcPts val="300"/>
                        </a:spcAft>
                      </a:pPr>
                      <a:r>
                        <a:rPr lang="en-AU" sz="1400" b="1">
                          <a:latin typeface="Times New Roman"/>
                        </a:rPr>
                        <a:t>HOW TO PREVENT ACCIDENTS IN THE FUTURE, e.g. Train staff, repair machinery</a:t>
                      </a:r>
                      <a:endParaRPr lang="en-US" sz="1000" b="1">
                        <a:latin typeface="Times New Roman"/>
                      </a:endParaRPr>
                    </a:p>
                  </a:txBody>
                  <a:tcPr marL="67608" marR="676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r>
              <a:tr h="210336">
                <a:tc>
                  <a:txBody>
                    <a:bodyPr/>
                    <a:lstStyle/>
                    <a:p>
                      <a:pPr marL="0" marR="0">
                        <a:spcBef>
                          <a:spcPts val="0"/>
                        </a:spcBef>
                        <a:spcAft>
                          <a:spcPts val="0"/>
                        </a:spcAft>
                      </a:pPr>
                      <a:r>
                        <a:rPr lang="en-AU" sz="1400" dirty="0">
                          <a:latin typeface="Times New Roman"/>
                          <a:ea typeface="Times New Roman"/>
                        </a:rPr>
                        <a:t>1.</a:t>
                      </a:r>
                      <a:endParaRPr lang="en-US" sz="1400" dirty="0">
                        <a:latin typeface="Times New Roman"/>
                        <a:ea typeface="Times New Roman"/>
                      </a:endParaRPr>
                    </a:p>
                  </a:txBody>
                  <a:tcPr marL="67608" marR="676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spcBef>
                          <a:spcPts val="0"/>
                        </a:spcBef>
                        <a:spcAft>
                          <a:spcPts val="0"/>
                        </a:spcAft>
                      </a:pPr>
                      <a:endParaRPr lang="en-AU" sz="1400">
                        <a:latin typeface="Times New Roman"/>
                        <a:ea typeface="Times New Roman"/>
                      </a:endParaRPr>
                    </a:p>
                  </a:txBody>
                  <a:tcPr marL="67608" marR="676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spcBef>
                          <a:spcPts val="0"/>
                        </a:spcBef>
                        <a:spcAft>
                          <a:spcPts val="0"/>
                        </a:spcAft>
                      </a:pPr>
                      <a:endParaRPr lang="en-AU" sz="1400">
                        <a:latin typeface="Times New Roman"/>
                        <a:ea typeface="Times New Roman"/>
                      </a:endParaRPr>
                    </a:p>
                  </a:txBody>
                  <a:tcPr marL="67608" marR="676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210336">
                <a:tc>
                  <a:txBody>
                    <a:bodyPr/>
                    <a:lstStyle/>
                    <a:p>
                      <a:pPr marL="0" marR="0">
                        <a:spcBef>
                          <a:spcPts val="0"/>
                        </a:spcBef>
                        <a:spcAft>
                          <a:spcPts val="0"/>
                        </a:spcAft>
                      </a:pPr>
                      <a:r>
                        <a:rPr lang="en-AU" sz="1400" dirty="0">
                          <a:latin typeface="Times New Roman"/>
                          <a:ea typeface="Times New Roman"/>
                        </a:rPr>
                        <a:t>2.</a:t>
                      </a:r>
                      <a:endParaRPr lang="en-US" sz="1400" dirty="0">
                        <a:latin typeface="Times New Roman"/>
                        <a:ea typeface="Times New Roman"/>
                      </a:endParaRPr>
                    </a:p>
                  </a:txBody>
                  <a:tcPr marL="67608" marR="676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spcBef>
                          <a:spcPts val="0"/>
                        </a:spcBef>
                        <a:spcAft>
                          <a:spcPts val="0"/>
                        </a:spcAft>
                      </a:pPr>
                      <a:endParaRPr lang="en-AU" sz="1400" dirty="0">
                        <a:latin typeface="Times New Roman"/>
                        <a:ea typeface="Times New Roman"/>
                      </a:endParaRPr>
                    </a:p>
                  </a:txBody>
                  <a:tcPr marL="67608" marR="676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spcBef>
                          <a:spcPts val="0"/>
                        </a:spcBef>
                        <a:spcAft>
                          <a:spcPts val="0"/>
                        </a:spcAft>
                      </a:pPr>
                      <a:endParaRPr lang="en-AU" sz="1400">
                        <a:latin typeface="Times New Roman"/>
                        <a:ea typeface="Times New Roman"/>
                      </a:endParaRPr>
                    </a:p>
                  </a:txBody>
                  <a:tcPr marL="67608" marR="676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210336">
                <a:tc>
                  <a:txBody>
                    <a:bodyPr/>
                    <a:lstStyle/>
                    <a:p>
                      <a:pPr marL="0" marR="0">
                        <a:spcBef>
                          <a:spcPts val="0"/>
                        </a:spcBef>
                        <a:spcAft>
                          <a:spcPts val="0"/>
                        </a:spcAft>
                      </a:pPr>
                      <a:r>
                        <a:rPr lang="en-AU" sz="1400">
                          <a:latin typeface="Times New Roman"/>
                          <a:ea typeface="Times New Roman"/>
                        </a:rPr>
                        <a:t>3.</a:t>
                      </a:r>
                      <a:endParaRPr lang="en-US" sz="1400">
                        <a:latin typeface="Times New Roman"/>
                        <a:ea typeface="Times New Roman"/>
                      </a:endParaRPr>
                    </a:p>
                  </a:txBody>
                  <a:tcPr marL="67608" marR="676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spcBef>
                          <a:spcPts val="0"/>
                        </a:spcBef>
                        <a:spcAft>
                          <a:spcPts val="0"/>
                        </a:spcAft>
                      </a:pPr>
                      <a:endParaRPr lang="en-AU" sz="1400" dirty="0">
                        <a:latin typeface="Times New Roman"/>
                        <a:ea typeface="Times New Roman"/>
                      </a:endParaRPr>
                    </a:p>
                  </a:txBody>
                  <a:tcPr marL="67608" marR="676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spcBef>
                          <a:spcPts val="0"/>
                        </a:spcBef>
                        <a:spcAft>
                          <a:spcPts val="0"/>
                        </a:spcAft>
                      </a:pPr>
                      <a:endParaRPr lang="en-AU" sz="1400">
                        <a:latin typeface="Times New Roman"/>
                        <a:ea typeface="Times New Roman"/>
                      </a:endParaRPr>
                    </a:p>
                  </a:txBody>
                  <a:tcPr marL="67608" marR="676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210336">
                <a:tc>
                  <a:txBody>
                    <a:bodyPr/>
                    <a:lstStyle/>
                    <a:p>
                      <a:pPr marL="0" marR="0">
                        <a:spcBef>
                          <a:spcPts val="0"/>
                        </a:spcBef>
                        <a:spcAft>
                          <a:spcPts val="0"/>
                        </a:spcAft>
                      </a:pPr>
                      <a:r>
                        <a:rPr lang="en-AU" sz="1400">
                          <a:latin typeface="Times New Roman"/>
                          <a:ea typeface="Times New Roman"/>
                        </a:rPr>
                        <a:t>4.</a:t>
                      </a:r>
                      <a:endParaRPr lang="en-US" sz="1400">
                        <a:latin typeface="Times New Roman"/>
                        <a:ea typeface="Times New Roman"/>
                      </a:endParaRPr>
                    </a:p>
                  </a:txBody>
                  <a:tcPr marL="67608" marR="676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spcBef>
                          <a:spcPts val="0"/>
                        </a:spcBef>
                        <a:spcAft>
                          <a:spcPts val="0"/>
                        </a:spcAft>
                      </a:pPr>
                      <a:endParaRPr lang="en-AU" sz="1400" dirty="0">
                        <a:latin typeface="Times New Roman"/>
                        <a:ea typeface="Times New Roman"/>
                      </a:endParaRPr>
                    </a:p>
                  </a:txBody>
                  <a:tcPr marL="67608" marR="676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spcBef>
                          <a:spcPts val="0"/>
                        </a:spcBef>
                        <a:spcAft>
                          <a:spcPts val="0"/>
                        </a:spcAft>
                      </a:pPr>
                      <a:endParaRPr lang="en-AU" sz="1400">
                        <a:latin typeface="Times New Roman"/>
                        <a:ea typeface="Times New Roman"/>
                      </a:endParaRPr>
                    </a:p>
                  </a:txBody>
                  <a:tcPr marL="67608" marR="676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210336">
                <a:tc>
                  <a:txBody>
                    <a:bodyPr/>
                    <a:lstStyle/>
                    <a:p>
                      <a:pPr marL="0" marR="0">
                        <a:spcBef>
                          <a:spcPts val="0"/>
                        </a:spcBef>
                        <a:spcAft>
                          <a:spcPts val="0"/>
                        </a:spcAft>
                      </a:pPr>
                      <a:r>
                        <a:rPr lang="en-AU" sz="1400">
                          <a:latin typeface="Times New Roman"/>
                          <a:ea typeface="Times New Roman"/>
                        </a:rPr>
                        <a:t>5.</a:t>
                      </a:r>
                      <a:endParaRPr lang="en-US" sz="1400">
                        <a:latin typeface="Times New Roman"/>
                        <a:ea typeface="Times New Roman"/>
                      </a:endParaRPr>
                    </a:p>
                  </a:txBody>
                  <a:tcPr marL="67608" marR="676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spcBef>
                          <a:spcPts val="0"/>
                        </a:spcBef>
                        <a:spcAft>
                          <a:spcPts val="0"/>
                        </a:spcAft>
                      </a:pPr>
                      <a:endParaRPr lang="en-AU" sz="1400" dirty="0">
                        <a:latin typeface="Times New Roman"/>
                        <a:ea typeface="Times New Roman"/>
                      </a:endParaRPr>
                    </a:p>
                  </a:txBody>
                  <a:tcPr marL="67608" marR="676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spcBef>
                          <a:spcPts val="0"/>
                        </a:spcBef>
                        <a:spcAft>
                          <a:spcPts val="0"/>
                        </a:spcAft>
                      </a:pPr>
                      <a:endParaRPr lang="en-AU" sz="1400" dirty="0">
                        <a:latin typeface="Times New Roman"/>
                        <a:ea typeface="Times New Roman"/>
                      </a:endParaRPr>
                    </a:p>
                  </a:txBody>
                  <a:tcPr marL="67608" marR="676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210336">
                <a:tc>
                  <a:txBody>
                    <a:bodyPr/>
                    <a:lstStyle/>
                    <a:p>
                      <a:pPr marL="0" marR="0">
                        <a:spcBef>
                          <a:spcPts val="0"/>
                        </a:spcBef>
                        <a:spcAft>
                          <a:spcPts val="0"/>
                        </a:spcAft>
                      </a:pPr>
                      <a:r>
                        <a:rPr lang="en-AU" sz="1400">
                          <a:latin typeface="Times New Roman"/>
                          <a:ea typeface="Times New Roman"/>
                        </a:rPr>
                        <a:t>6.</a:t>
                      </a:r>
                      <a:endParaRPr lang="en-US" sz="1400">
                        <a:latin typeface="Times New Roman"/>
                        <a:ea typeface="Times New Roman"/>
                      </a:endParaRPr>
                    </a:p>
                  </a:txBody>
                  <a:tcPr marL="67608" marR="676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spcBef>
                          <a:spcPts val="0"/>
                        </a:spcBef>
                        <a:spcAft>
                          <a:spcPts val="0"/>
                        </a:spcAft>
                      </a:pPr>
                      <a:endParaRPr lang="en-AU" sz="1400">
                        <a:latin typeface="Times New Roman"/>
                        <a:ea typeface="Times New Roman"/>
                      </a:endParaRPr>
                    </a:p>
                  </a:txBody>
                  <a:tcPr marL="67608" marR="676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spcBef>
                          <a:spcPts val="0"/>
                        </a:spcBef>
                        <a:spcAft>
                          <a:spcPts val="0"/>
                        </a:spcAft>
                      </a:pPr>
                      <a:endParaRPr lang="en-AU" sz="1400" dirty="0">
                        <a:latin typeface="Times New Roman"/>
                        <a:ea typeface="Times New Roman"/>
                      </a:endParaRPr>
                    </a:p>
                  </a:txBody>
                  <a:tcPr marL="67608" marR="676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210336">
                <a:tc>
                  <a:txBody>
                    <a:bodyPr/>
                    <a:lstStyle/>
                    <a:p>
                      <a:pPr marL="0" marR="0">
                        <a:spcBef>
                          <a:spcPts val="0"/>
                        </a:spcBef>
                        <a:spcAft>
                          <a:spcPts val="0"/>
                        </a:spcAft>
                      </a:pPr>
                      <a:r>
                        <a:rPr lang="en-AU" sz="1400">
                          <a:latin typeface="Times New Roman"/>
                          <a:ea typeface="Times New Roman"/>
                        </a:rPr>
                        <a:t>7.</a:t>
                      </a:r>
                      <a:endParaRPr lang="en-US" sz="1400">
                        <a:latin typeface="Times New Roman"/>
                        <a:ea typeface="Times New Roman"/>
                      </a:endParaRPr>
                    </a:p>
                  </a:txBody>
                  <a:tcPr marL="67608" marR="676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spcBef>
                          <a:spcPts val="0"/>
                        </a:spcBef>
                        <a:spcAft>
                          <a:spcPts val="0"/>
                        </a:spcAft>
                      </a:pPr>
                      <a:endParaRPr lang="en-AU" sz="1400">
                        <a:latin typeface="Times New Roman"/>
                        <a:ea typeface="Times New Roman"/>
                      </a:endParaRPr>
                    </a:p>
                  </a:txBody>
                  <a:tcPr marL="67608" marR="676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spcBef>
                          <a:spcPts val="0"/>
                        </a:spcBef>
                        <a:spcAft>
                          <a:spcPts val="0"/>
                        </a:spcAft>
                      </a:pPr>
                      <a:endParaRPr lang="en-AU" sz="1400" dirty="0">
                        <a:latin typeface="Times New Roman"/>
                        <a:ea typeface="Times New Roman"/>
                      </a:endParaRPr>
                    </a:p>
                  </a:txBody>
                  <a:tcPr marL="67608" marR="676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210336">
                <a:tc>
                  <a:txBody>
                    <a:bodyPr/>
                    <a:lstStyle/>
                    <a:p>
                      <a:pPr marL="0" marR="0">
                        <a:spcBef>
                          <a:spcPts val="0"/>
                        </a:spcBef>
                        <a:spcAft>
                          <a:spcPts val="0"/>
                        </a:spcAft>
                      </a:pPr>
                      <a:r>
                        <a:rPr lang="en-AU" sz="1400">
                          <a:latin typeface="Times New Roman"/>
                          <a:ea typeface="Times New Roman"/>
                        </a:rPr>
                        <a:t>8.</a:t>
                      </a:r>
                      <a:endParaRPr lang="en-US" sz="1400">
                        <a:latin typeface="Times New Roman"/>
                        <a:ea typeface="Times New Roman"/>
                      </a:endParaRPr>
                    </a:p>
                  </a:txBody>
                  <a:tcPr marL="67608" marR="676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spcBef>
                          <a:spcPts val="0"/>
                        </a:spcBef>
                        <a:spcAft>
                          <a:spcPts val="0"/>
                        </a:spcAft>
                      </a:pPr>
                      <a:endParaRPr lang="en-AU" sz="1400">
                        <a:latin typeface="Times New Roman"/>
                        <a:ea typeface="Times New Roman"/>
                      </a:endParaRPr>
                    </a:p>
                  </a:txBody>
                  <a:tcPr marL="67608" marR="676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spcBef>
                          <a:spcPts val="0"/>
                        </a:spcBef>
                        <a:spcAft>
                          <a:spcPts val="0"/>
                        </a:spcAft>
                      </a:pPr>
                      <a:endParaRPr lang="en-AU" sz="1400" dirty="0">
                        <a:latin typeface="Times New Roman"/>
                        <a:ea typeface="Times New Roman"/>
                      </a:endParaRPr>
                    </a:p>
                  </a:txBody>
                  <a:tcPr marL="67608" marR="676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210336">
                <a:tc>
                  <a:txBody>
                    <a:bodyPr/>
                    <a:lstStyle/>
                    <a:p>
                      <a:pPr marL="0" marR="0">
                        <a:spcBef>
                          <a:spcPts val="0"/>
                        </a:spcBef>
                        <a:spcAft>
                          <a:spcPts val="0"/>
                        </a:spcAft>
                      </a:pPr>
                      <a:r>
                        <a:rPr lang="en-AU" sz="1400">
                          <a:latin typeface="Times New Roman"/>
                          <a:ea typeface="Times New Roman"/>
                        </a:rPr>
                        <a:t>9.</a:t>
                      </a:r>
                      <a:endParaRPr lang="en-US" sz="1400">
                        <a:latin typeface="Times New Roman"/>
                        <a:ea typeface="Times New Roman"/>
                      </a:endParaRPr>
                    </a:p>
                  </a:txBody>
                  <a:tcPr marL="67608" marR="676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spcBef>
                          <a:spcPts val="0"/>
                        </a:spcBef>
                        <a:spcAft>
                          <a:spcPts val="0"/>
                        </a:spcAft>
                      </a:pPr>
                      <a:endParaRPr lang="en-AU" sz="1400">
                        <a:latin typeface="Times New Roman"/>
                        <a:ea typeface="Times New Roman"/>
                      </a:endParaRPr>
                    </a:p>
                  </a:txBody>
                  <a:tcPr marL="67608" marR="676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spcBef>
                          <a:spcPts val="0"/>
                        </a:spcBef>
                        <a:spcAft>
                          <a:spcPts val="0"/>
                        </a:spcAft>
                      </a:pPr>
                      <a:endParaRPr lang="en-AU" sz="1400" dirty="0">
                        <a:latin typeface="Times New Roman"/>
                        <a:ea typeface="Times New Roman"/>
                      </a:endParaRPr>
                    </a:p>
                  </a:txBody>
                  <a:tcPr marL="67608" marR="676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210336">
                <a:tc>
                  <a:txBody>
                    <a:bodyPr/>
                    <a:lstStyle/>
                    <a:p>
                      <a:pPr marL="0" marR="0">
                        <a:spcBef>
                          <a:spcPts val="0"/>
                        </a:spcBef>
                        <a:spcAft>
                          <a:spcPts val="0"/>
                        </a:spcAft>
                      </a:pPr>
                      <a:r>
                        <a:rPr lang="en-AU" sz="1400">
                          <a:latin typeface="Times New Roman"/>
                          <a:ea typeface="Times New Roman"/>
                        </a:rPr>
                        <a:t>10.</a:t>
                      </a:r>
                      <a:endParaRPr lang="en-US" sz="1400">
                        <a:latin typeface="Times New Roman"/>
                        <a:ea typeface="Times New Roman"/>
                      </a:endParaRPr>
                    </a:p>
                  </a:txBody>
                  <a:tcPr marL="67608" marR="676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spcBef>
                          <a:spcPts val="0"/>
                        </a:spcBef>
                        <a:spcAft>
                          <a:spcPts val="0"/>
                        </a:spcAft>
                      </a:pPr>
                      <a:endParaRPr lang="en-AU" sz="1400">
                        <a:latin typeface="Times New Roman"/>
                        <a:ea typeface="Times New Roman"/>
                      </a:endParaRPr>
                    </a:p>
                  </a:txBody>
                  <a:tcPr marL="67608" marR="676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spcBef>
                          <a:spcPts val="0"/>
                        </a:spcBef>
                        <a:spcAft>
                          <a:spcPts val="0"/>
                        </a:spcAft>
                      </a:pPr>
                      <a:endParaRPr lang="en-AU" sz="1400" dirty="0">
                        <a:latin typeface="Times New Roman"/>
                        <a:ea typeface="Times New Roman"/>
                      </a:endParaRPr>
                    </a:p>
                  </a:txBody>
                  <a:tcPr marL="67608" marR="676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bl>
          </a:graphicData>
        </a:graphic>
      </p:graphicFrame>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571736" y="285728"/>
            <a:ext cx="3810000" cy="1357322"/>
          </a:xfrm>
        </p:spPr>
        <p:style>
          <a:lnRef idx="0">
            <a:schemeClr val="accent5"/>
          </a:lnRef>
          <a:fillRef idx="3">
            <a:schemeClr val="accent5"/>
          </a:fillRef>
          <a:effectRef idx="3">
            <a:schemeClr val="accent5"/>
          </a:effectRef>
          <a:fontRef idx="minor">
            <a:schemeClr val="lt1"/>
          </a:fontRef>
        </p:style>
        <p:txBody>
          <a:bodyPr/>
          <a:lstStyle/>
          <a:p>
            <a:r>
              <a:rPr lang="en-AU" dirty="0" smtClean="0"/>
              <a:t>SITXOHS001B</a:t>
            </a:r>
            <a:br>
              <a:rPr lang="en-AU" dirty="0" smtClean="0"/>
            </a:br>
            <a:r>
              <a:rPr lang="en-AU" dirty="0" smtClean="0"/>
              <a:t>Follow HEALTH, SAFETY AND SECURITY PROCEDURES</a:t>
            </a:r>
            <a:endParaRPr lang="en-AU" dirty="0"/>
          </a:p>
        </p:txBody>
      </p:sp>
      <p:pic>
        <p:nvPicPr>
          <p:cNvPr id="10" name="Content Placeholder 9" descr="books4.jpg"/>
          <p:cNvPicPr>
            <a:picLocks noGrp="1" noChangeAspect="1"/>
          </p:cNvPicPr>
          <p:nvPr>
            <p:ph sz="half" idx="1"/>
          </p:nvPr>
        </p:nvPicPr>
        <p:blipFill>
          <a:blip r:embed="rId3" cstate="print"/>
          <a:stretch>
            <a:fillRect/>
          </a:stretch>
        </p:blipFill>
        <p:spPr>
          <a:xfrm>
            <a:off x="0" y="0"/>
            <a:ext cx="2172305" cy="6858000"/>
          </a:xfrm>
        </p:spPr>
      </p:pic>
      <p:pic>
        <p:nvPicPr>
          <p:cNvPr id="12" name="Picture 11"/>
          <p:cNvPicPr/>
          <p:nvPr/>
        </p:nvPicPr>
        <p:blipFill>
          <a:blip r:embed="rId4" cstate="print"/>
          <a:stretch>
            <a:fillRect/>
          </a:stretch>
        </p:blipFill>
        <p:spPr bwMode="auto">
          <a:xfrm>
            <a:off x="7706209" y="0"/>
            <a:ext cx="1437791" cy="1173707"/>
          </a:xfrm>
          <a:prstGeom prst="rect">
            <a:avLst/>
          </a:prstGeom>
          <a:noFill/>
          <a:ln w="9525">
            <a:noFill/>
            <a:miter lim="800000"/>
            <a:headEnd/>
            <a:tailEnd/>
          </a:ln>
        </p:spPr>
      </p:pic>
      <p:sp>
        <p:nvSpPr>
          <p:cNvPr id="5" name="TextBox 4"/>
          <p:cNvSpPr txBox="1"/>
          <p:nvPr/>
        </p:nvSpPr>
        <p:spPr>
          <a:xfrm>
            <a:off x="2555776" y="1916832"/>
            <a:ext cx="6336704" cy="3170099"/>
          </a:xfrm>
          <a:prstGeom prst="rect">
            <a:avLst/>
          </a:prstGeom>
          <a:noFill/>
        </p:spPr>
        <p:txBody>
          <a:bodyPr wrap="square" rtlCol="0">
            <a:spAutoFit/>
          </a:bodyPr>
          <a:lstStyle/>
          <a:p>
            <a:r>
              <a:rPr lang="en-AU" b="1" dirty="0" smtClean="0">
                <a:latin typeface="Arial" pitchFamily="34" charset="0"/>
                <a:cs typeface="Arial" pitchFamily="34" charset="0"/>
              </a:rPr>
              <a:t>How to lift and carry</a:t>
            </a:r>
            <a:endParaRPr lang="en-US" b="1" dirty="0" smtClean="0">
              <a:latin typeface="Arial" pitchFamily="34" charset="0"/>
              <a:cs typeface="Arial" pitchFamily="34" charset="0"/>
            </a:endParaRPr>
          </a:p>
          <a:p>
            <a:endParaRPr lang="en-AU" dirty="0" smtClean="0">
              <a:latin typeface="Arial" pitchFamily="34" charset="0"/>
              <a:cs typeface="Arial" pitchFamily="34" charset="0"/>
            </a:endParaRPr>
          </a:p>
          <a:p>
            <a:r>
              <a:rPr lang="en-AU" dirty="0" smtClean="0">
                <a:latin typeface="Arial" pitchFamily="34" charset="0"/>
                <a:cs typeface="Arial" pitchFamily="34" charset="0"/>
              </a:rPr>
              <a:t>It is important that your work area is laid out correctly.  </a:t>
            </a:r>
          </a:p>
          <a:p>
            <a:endParaRPr lang="en-AU" dirty="0" smtClean="0">
              <a:latin typeface="Arial" pitchFamily="34" charset="0"/>
              <a:cs typeface="Arial" pitchFamily="34" charset="0"/>
            </a:endParaRPr>
          </a:p>
          <a:p>
            <a:r>
              <a:rPr lang="en-AU" dirty="0" smtClean="0">
                <a:latin typeface="Arial" pitchFamily="34" charset="0"/>
                <a:cs typeface="Arial" pitchFamily="34" charset="0"/>
              </a:rPr>
              <a:t>This will depend on:</a:t>
            </a:r>
          </a:p>
          <a:p>
            <a:pPr lvl="0">
              <a:spcBef>
                <a:spcPts val="600"/>
              </a:spcBef>
              <a:buBlip>
                <a:blip r:embed="rId5"/>
              </a:buBlip>
            </a:pPr>
            <a:r>
              <a:rPr lang="en-AU" dirty="0" smtClean="0">
                <a:latin typeface="Arial" pitchFamily="34" charset="0"/>
                <a:cs typeface="Arial" pitchFamily="34" charset="0"/>
              </a:rPr>
              <a:t>Where and how equipment is laid out.</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The height of the equipment or work benches.</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The size and weight of mobile equipment.</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How far you have to carry equipment or goods.</a:t>
            </a:r>
            <a:endParaRPr lang="en-US" dirty="0" smtClean="0">
              <a:latin typeface="Arial" pitchFamily="34" charset="0"/>
              <a:cs typeface="Arial" pitchFamily="34" charset="0"/>
            </a:endParaRPr>
          </a:p>
          <a:p>
            <a:endParaRPr lang="en-US" dirty="0"/>
          </a:p>
        </p:txBody>
      </p:sp>
      <p:pic>
        <p:nvPicPr>
          <p:cNvPr id="6" name="Picture 5" descr="cor03-15low"/>
          <p:cNvPicPr/>
          <p:nvPr/>
        </p:nvPicPr>
        <p:blipFill>
          <a:blip r:embed="rId6" cstate="print"/>
          <a:srcRect/>
          <a:stretch>
            <a:fillRect/>
          </a:stretch>
        </p:blipFill>
        <p:spPr bwMode="auto">
          <a:xfrm>
            <a:off x="4572000" y="5085184"/>
            <a:ext cx="2338519" cy="1414645"/>
          </a:xfrm>
          <a:prstGeom prst="rect">
            <a:avLst/>
          </a:prstGeom>
          <a:noFill/>
          <a:ln w="9525">
            <a:noFill/>
            <a:miter lim="800000"/>
            <a:headEnd/>
            <a:tailEnd/>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571736" y="285728"/>
            <a:ext cx="3810000" cy="1357322"/>
          </a:xfrm>
        </p:spPr>
        <p:style>
          <a:lnRef idx="0">
            <a:schemeClr val="accent5"/>
          </a:lnRef>
          <a:fillRef idx="3">
            <a:schemeClr val="accent5"/>
          </a:fillRef>
          <a:effectRef idx="3">
            <a:schemeClr val="accent5"/>
          </a:effectRef>
          <a:fontRef idx="minor">
            <a:schemeClr val="lt1"/>
          </a:fontRef>
        </p:style>
        <p:txBody>
          <a:bodyPr/>
          <a:lstStyle/>
          <a:p>
            <a:r>
              <a:rPr lang="en-AU" dirty="0" smtClean="0"/>
              <a:t>SITXOHS001B</a:t>
            </a:r>
            <a:br>
              <a:rPr lang="en-AU" dirty="0" smtClean="0"/>
            </a:br>
            <a:r>
              <a:rPr lang="en-AU" dirty="0" smtClean="0"/>
              <a:t>Follow HEALTH, SAFETY AND SECURITY PROCEDURES</a:t>
            </a:r>
            <a:endParaRPr lang="en-AU" dirty="0"/>
          </a:p>
        </p:txBody>
      </p:sp>
      <p:pic>
        <p:nvPicPr>
          <p:cNvPr id="10" name="Content Placeholder 9" descr="books4.jpg"/>
          <p:cNvPicPr>
            <a:picLocks noGrp="1" noChangeAspect="1"/>
          </p:cNvPicPr>
          <p:nvPr>
            <p:ph sz="half" idx="1"/>
          </p:nvPr>
        </p:nvPicPr>
        <p:blipFill>
          <a:blip r:embed="rId3" cstate="print"/>
          <a:stretch>
            <a:fillRect/>
          </a:stretch>
        </p:blipFill>
        <p:spPr>
          <a:xfrm>
            <a:off x="0" y="0"/>
            <a:ext cx="2172305" cy="6858000"/>
          </a:xfrm>
        </p:spPr>
      </p:pic>
      <p:pic>
        <p:nvPicPr>
          <p:cNvPr id="12" name="Picture 11"/>
          <p:cNvPicPr/>
          <p:nvPr/>
        </p:nvPicPr>
        <p:blipFill>
          <a:blip r:embed="rId4" cstate="print"/>
          <a:stretch>
            <a:fillRect/>
          </a:stretch>
        </p:blipFill>
        <p:spPr bwMode="auto">
          <a:xfrm>
            <a:off x="7706209" y="0"/>
            <a:ext cx="1437791" cy="1173707"/>
          </a:xfrm>
          <a:prstGeom prst="rect">
            <a:avLst/>
          </a:prstGeom>
          <a:noFill/>
          <a:ln w="9525">
            <a:noFill/>
            <a:miter lim="800000"/>
            <a:headEnd/>
            <a:tailEnd/>
          </a:ln>
        </p:spPr>
      </p:pic>
      <p:sp>
        <p:nvSpPr>
          <p:cNvPr id="5" name="TextBox 4"/>
          <p:cNvSpPr txBox="1"/>
          <p:nvPr/>
        </p:nvSpPr>
        <p:spPr>
          <a:xfrm>
            <a:off x="2555776" y="1916832"/>
            <a:ext cx="6408712" cy="3093154"/>
          </a:xfrm>
          <a:prstGeom prst="rect">
            <a:avLst/>
          </a:prstGeom>
          <a:noFill/>
        </p:spPr>
        <p:txBody>
          <a:bodyPr wrap="square" rtlCol="0">
            <a:spAutoFit/>
          </a:bodyPr>
          <a:lstStyle/>
          <a:p>
            <a:r>
              <a:rPr lang="en-AU" dirty="0" smtClean="0">
                <a:latin typeface="Arial" pitchFamily="34" charset="0"/>
                <a:cs typeface="Arial" pitchFamily="34" charset="0"/>
              </a:rPr>
              <a:t>There are many safe ways of moving large, bulky or heavy equipment:</a:t>
            </a:r>
            <a:endParaRPr lang="en-US" dirty="0" smtClean="0">
              <a:latin typeface="Arial" pitchFamily="34" charset="0"/>
              <a:cs typeface="Arial" pitchFamily="34" charset="0"/>
            </a:endParaRPr>
          </a:p>
          <a:p>
            <a:r>
              <a:rPr lang="en-AU" dirty="0" smtClean="0">
                <a:latin typeface="Arial" pitchFamily="34" charset="0"/>
                <a:cs typeface="Arial" pitchFamily="34" charset="0"/>
              </a:rPr>
              <a:t> </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Cartons or objects that are large and heavy should always be lifted by two people onto a trolley for moving over a long distance.</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If the carton or object is being lifted from the floor to a table, then two people should lift it together. </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Large bulky equipment should be treated with care. </a:t>
            </a:r>
            <a:endParaRPr lang="en-US" dirty="0" smtClean="0">
              <a:latin typeface="Arial" pitchFamily="34" charset="0"/>
              <a:cs typeface="Arial" pitchFamily="34" charset="0"/>
            </a:endParaRPr>
          </a:p>
          <a:p>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571736" y="285728"/>
            <a:ext cx="3810000" cy="1357322"/>
          </a:xfrm>
        </p:spPr>
        <p:style>
          <a:lnRef idx="0">
            <a:schemeClr val="accent5"/>
          </a:lnRef>
          <a:fillRef idx="3">
            <a:schemeClr val="accent5"/>
          </a:fillRef>
          <a:effectRef idx="3">
            <a:schemeClr val="accent5"/>
          </a:effectRef>
          <a:fontRef idx="minor">
            <a:schemeClr val="lt1"/>
          </a:fontRef>
        </p:style>
        <p:txBody>
          <a:bodyPr/>
          <a:lstStyle/>
          <a:p>
            <a:r>
              <a:rPr lang="en-AU" dirty="0" smtClean="0"/>
              <a:t>SITXOHS001B</a:t>
            </a:r>
            <a:br>
              <a:rPr lang="en-AU" dirty="0" smtClean="0"/>
            </a:br>
            <a:r>
              <a:rPr lang="en-AU" dirty="0" smtClean="0"/>
              <a:t>Follow HEALTH, SAFETY AND SECURITY PROCEDURES</a:t>
            </a:r>
            <a:endParaRPr lang="en-AU" dirty="0"/>
          </a:p>
        </p:txBody>
      </p:sp>
      <p:pic>
        <p:nvPicPr>
          <p:cNvPr id="10" name="Content Placeholder 9" descr="books4.jpg"/>
          <p:cNvPicPr>
            <a:picLocks noGrp="1" noChangeAspect="1"/>
          </p:cNvPicPr>
          <p:nvPr>
            <p:ph sz="half" idx="1"/>
          </p:nvPr>
        </p:nvPicPr>
        <p:blipFill>
          <a:blip r:embed="rId3" cstate="print"/>
          <a:stretch>
            <a:fillRect/>
          </a:stretch>
        </p:blipFill>
        <p:spPr>
          <a:xfrm>
            <a:off x="0" y="0"/>
            <a:ext cx="2172305" cy="6858000"/>
          </a:xfrm>
        </p:spPr>
      </p:pic>
      <p:pic>
        <p:nvPicPr>
          <p:cNvPr id="12" name="Picture 11"/>
          <p:cNvPicPr/>
          <p:nvPr/>
        </p:nvPicPr>
        <p:blipFill>
          <a:blip r:embed="rId4" cstate="print"/>
          <a:stretch>
            <a:fillRect/>
          </a:stretch>
        </p:blipFill>
        <p:spPr bwMode="auto">
          <a:xfrm>
            <a:off x="7706209" y="0"/>
            <a:ext cx="1437791" cy="1173707"/>
          </a:xfrm>
          <a:prstGeom prst="rect">
            <a:avLst/>
          </a:prstGeom>
          <a:noFill/>
          <a:ln w="9525">
            <a:noFill/>
            <a:miter lim="800000"/>
            <a:headEnd/>
            <a:tailEnd/>
          </a:ln>
        </p:spPr>
      </p:pic>
      <p:sp>
        <p:nvSpPr>
          <p:cNvPr id="5" name="Rectangle 1"/>
          <p:cNvSpPr>
            <a:spLocks noChangeArrowheads="1"/>
          </p:cNvSpPr>
          <p:nvPr/>
        </p:nvSpPr>
        <p:spPr bwMode="auto">
          <a:xfrm>
            <a:off x="2267744" y="1772816"/>
            <a:ext cx="6715172" cy="1054074"/>
          </a:xfrm>
          <a:prstGeom prst="rect">
            <a:avLst/>
          </a:prstGeom>
          <a:noFill/>
          <a:ln w="9525">
            <a:noFill/>
            <a:miter lim="800000"/>
            <a:headEnd/>
            <a:tailEnd/>
          </a:ln>
          <a:effectLst/>
        </p:spPr>
        <p:txBody>
          <a:bodyPr vert="horz" wrap="square" lIns="0" tIns="152352" rIns="0" bIns="38088"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5670550" algn="l"/>
                <a:tab pos="6210300" algn="l"/>
              </a:tabLst>
            </a:pPr>
            <a:r>
              <a:rPr kumimoji="0" lang="en-GB" b="1" i="0" u="none" strike="noStrike" cap="none" normalizeH="0" baseline="0" dirty="0" smtClean="0">
                <a:ln>
                  <a:noFill/>
                </a:ln>
                <a:solidFill>
                  <a:schemeClr val="tx1"/>
                </a:solidFill>
                <a:effectLst/>
                <a:latin typeface="Arial" pitchFamily="34" charset="0"/>
                <a:cs typeface="Arial" pitchFamily="34" charset="0"/>
              </a:rPr>
              <a:t>How to lift properly</a:t>
            </a:r>
          </a:p>
          <a:p>
            <a:pPr marL="0" marR="0" lvl="0" indent="0" algn="l" defTabSz="914400" rtl="0" eaLnBrk="1" fontAlgn="base" latinLnBrk="0" hangingPunct="1">
              <a:lnSpc>
                <a:spcPct val="100000"/>
              </a:lnSpc>
              <a:spcBef>
                <a:spcPct val="0"/>
              </a:spcBef>
              <a:spcAft>
                <a:spcPct val="0"/>
              </a:spcAft>
              <a:buClrTx/>
              <a:buSzTx/>
              <a:buFontTx/>
              <a:buNone/>
              <a:tabLst>
                <a:tab pos="5670550" algn="l"/>
                <a:tab pos="6210300" algn="l"/>
              </a:tabLst>
            </a:pPr>
            <a:endParaRPr kumimoji="0" lang="en-GB" b="1" i="1"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670550" algn="l"/>
                <a:tab pos="6210300" algn="l"/>
              </a:tabLst>
            </a:pPr>
            <a:r>
              <a:rPr kumimoji="0" lang="en-GB"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Bend the knees and keep your back straight!! </a:t>
            </a:r>
            <a:endParaRPr kumimoji="0" lang="en-GB" b="0" i="0" u="none" strike="noStrike" cap="none" normalizeH="0" baseline="0" dirty="0" smtClean="0">
              <a:ln>
                <a:noFill/>
              </a:ln>
              <a:solidFill>
                <a:schemeClr val="tx1"/>
              </a:solidFill>
              <a:effectLst/>
              <a:latin typeface="Arial" pitchFamily="34" charset="0"/>
              <a:cs typeface="Arial" pitchFamily="34" charset="0"/>
            </a:endParaRPr>
          </a:p>
        </p:txBody>
      </p:sp>
      <p:pic>
        <p:nvPicPr>
          <p:cNvPr id="6" name="Picture 5" descr="lift back.jpg"/>
          <p:cNvPicPr/>
          <p:nvPr/>
        </p:nvPicPr>
        <p:blipFill>
          <a:blip r:embed="rId5" cstate="print"/>
          <a:stretch>
            <a:fillRect/>
          </a:stretch>
        </p:blipFill>
        <p:spPr>
          <a:xfrm>
            <a:off x="2910686" y="4201708"/>
            <a:ext cx="1790700" cy="2381250"/>
          </a:xfrm>
          <a:prstGeom prst="rect">
            <a:avLst/>
          </a:prstGeom>
        </p:spPr>
      </p:pic>
      <p:pic>
        <p:nvPicPr>
          <p:cNvPr id="8" name="Picture 7" descr="cross.bmp"/>
          <p:cNvPicPr/>
          <p:nvPr/>
        </p:nvPicPr>
        <p:blipFill>
          <a:blip r:embed="rId6" cstate="print"/>
          <a:stretch>
            <a:fillRect/>
          </a:stretch>
        </p:blipFill>
        <p:spPr>
          <a:xfrm>
            <a:off x="3339314" y="3058700"/>
            <a:ext cx="714380" cy="762001"/>
          </a:xfrm>
          <a:prstGeom prst="rect">
            <a:avLst/>
          </a:prstGeom>
        </p:spPr>
      </p:pic>
      <p:pic>
        <p:nvPicPr>
          <p:cNvPr id="9" name="Picture 8" descr="lift.jpg"/>
          <p:cNvPicPr/>
          <p:nvPr/>
        </p:nvPicPr>
        <p:blipFill>
          <a:blip r:embed="rId7" cstate="print"/>
          <a:stretch>
            <a:fillRect/>
          </a:stretch>
        </p:blipFill>
        <p:spPr>
          <a:xfrm>
            <a:off x="6482586" y="4344584"/>
            <a:ext cx="1619250" cy="2305050"/>
          </a:xfrm>
          <a:prstGeom prst="rect">
            <a:avLst/>
          </a:prstGeom>
        </p:spPr>
      </p:pic>
      <p:pic>
        <p:nvPicPr>
          <p:cNvPr id="11" name="Picture 10" descr="tick.bmp"/>
          <p:cNvPicPr/>
          <p:nvPr/>
        </p:nvPicPr>
        <p:blipFill>
          <a:blip r:embed="rId8" cstate="print"/>
          <a:stretch>
            <a:fillRect/>
          </a:stretch>
        </p:blipFill>
        <p:spPr>
          <a:xfrm>
            <a:off x="6911214" y="3201576"/>
            <a:ext cx="785818" cy="871534"/>
          </a:xfrm>
          <a:prstGeom prst="rect">
            <a:avLst/>
          </a:prstGeom>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571736" y="285728"/>
            <a:ext cx="3810000" cy="1357322"/>
          </a:xfrm>
        </p:spPr>
        <p:style>
          <a:lnRef idx="0">
            <a:schemeClr val="accent5"/>
          </a:lnRef>
          <a:fillRef idx="3">
            <a:schemeClr val="accent5"/>
          </a:fillRef>
          <a:effectRef idx="3">
            <a:schemeClr val="accent5"/>
          </a:effectRef>
          <a:fontRef idx="minor">
            <a:schemeClr val="lt1"/>
          </a:fontRef>
        </p:style>
        <p:txBody>
          <a:bodyPr/>
          <a:lstStyle/>
          <a:p>
            <a:r>
              <a:rPr lang="en-AU" dirty="0" smtClean="0"/>
              <a:t>SITXOHS001B</a:t>
            </a:r>
            <a:br>
              <a:rPr lang="en-AU" dirty="0" smtClean="0"/>
            </a:br>
            <a:r>
              <a:rPr lang="en-AU" dirty="0" smtClean="0"/>
              <a:t>Follow HEALTH, SAFETY AND SECURITY PROCEDURES</a:t>
            </a:r>
            <a:endParaRPr lang="en-AU" dirty="0"/>
          </a:p>
        </p:txBody>
      </p:sp>
      <p:pic>
        <p:nvPicPr>
          <p:cNvPr id="10" name="Content Placeholder 9" descr="books4.jpg"/>
          <p:cNvPicPr>
            <a:picLocks noGrp="1" noChangeAspect="1"/>
          </p:cNvPicPr>
          <p:nvPr>
            <p:ph sz="half" idx="1"/>
          </p:nvPr>
        </p:nvPicPr>
        <p:blipFill>
          <a:blip r:embed="rId3" cstate="print"/>
          <a:stretch>
            <a:fillRect/>
          </a:stretch>
        </p:blipFill>
        <p:spPr>
          <a:xfrm>
            <a:off x="0" y="0"/>
            <a:ext cx="2172305" cy="6858000"/>
          </a:xfrm>
        </p:spPr>
      </p:pic>
      <p:pic>
        <p:nvPicPr>
          <p:cNvPr id="12" name="Picture 11"/>
          <p:cNvPicPr/>
          <p:nvPr/>
        </p:nvPicPr>
        <p:blipFill>
          <a:blip r:embed="rId4" cstate="print"/>
          <a:stretch>
            <a:fillRect/>
          </a:stretch>
        </p:blipFill>
        <p:spPr bwMode="auto">
          <a:xfrm>
            <a:off x="7706209" y="0"/>
            <a:ext cx="1437791" cy="1173707"/>
          </a:xfrm>
          <a:prstGeom prst="rect">
            <a:avLst/>
          </a:prstGeom>
          <a:noFill/>
          <a:ln w="9525">
            <a:noFill/>
            <a:miter lim="800000"/>
            <a:headEnd/>
            <a:tailEnd/>
          </a:ln>
        </p:spPr>
      </p:pic>
      <p:sp>
        <p:nvSpPr>
          <p:cNvPr id="5" name="TextBox 4"/>
          <p:cNvSpPr txBox="1"/>
          <p:nvPr/>
        </p:nvSpPr>
        <p:spPr>
          <a:xfrm>
            <a:off x="2555776" y="1988840"/>
            <a:ext cx="6408712" cy="3924151"/>
          </a:xfrm>
          <a:prstGeom prst="rect">
            <a:avLst/>
          </a:prstGeom>
          <a:noFill/>
        </p:spPr>
        <p:txBody>
          <a:bodyPr wrap="square" rtlCol="0">
            <a:spAutoFit/>
          </a:bodyPr>
          <a:lstStyle/>
          <a:p>
            <a:r>
              <a:rPr lang="en-AU" b="1" dirty="0" smtClean="0">
                <a:latin typeface="Arial" pitchFamily="34" charset="0"/>
                <a:cs typeface="Arial" pitchFamily="34" charset="0"/>
              </a:rPr>
              <a:t>How to sit and stand </a:t>
            </a:r>
          </a:p>
          <a:p>
            <a:endParaRPr lang="en-AU" b="1" dirty="0" smtClean="0">
              <a:latin typeface="Arial" pitchFamily="34" charset="0"/>
              <a:cs typeface="Arial" pitchFamily="34" charset="0"/>
            </a:endParaRPr>
          </a:p>
          <a:p>
            <a:r>
              <a:rPr lang="en-AU" dirty="0" smtClean="0">
                <a:latin typeface="Arial" pitchFamily="34" charset="0"/>
                <a:cs typeface="Arial" pitchFamily="34" charset="0"/>
              </a:rPr>
              <a:t>Some hospitality workers may work in an office environment. Working all day at a computer or sitting in an uncomfortable chair, can also lead to workplace injuries. </a:t>
            </a:r>
          </a:p>
          <a:p>
            <a:endParaRPr lang="en-US" dirty="0" smtClean="0">
              <a:latin typeface="Arial" pitchFamily="34" charset="0"/>
              <a:cs typeface="Arial" pitchFamily="34" charset="0"/>
            </a:endParaRPr>
          </a:p>
          <a:p>
            <a:r>
              <a:rPr lang="en-AU" b="1" dirty="0" smtClean="0">
                <a:latin typeface="Arial" pitchFamily="34" charset="0"/>
                <a:cs typeface="Arial" pitchFamily="34" charset="0"/>
              </a:rPr>
              <a:t>Office workstations</a:t>
            </a:r>
          </a:p>
          <a:p>
            <a:endParaRPr lang="en-US" b="1" dirty="0" smtClean="0">
              <a:latin typeface="Arial" pitchFamily="34" charset="0"/>
              <a:cs typeface="Arial" pitchFamily="34" charset="0"/>
            </a:endParaRPr>
          </a:p>
          <a:p>
            <a:r>
              <a:rPr lang="en-AU" dirty="0" smtClean="0">
                <a:latin typeface="Arial" pitchFamily="34" charset="0"/>
                <a:cs typeface="Arial" pitchFamily="34" charset="0"/>
              </a:rPr>
              <a:t>An office workstation may consist of:</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The computer system - including monitor and keyboard.</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The desk.</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The chair.</a:t>
            </a:r>
            <a:endParaRPr lang="en-US" dirty="0" smtClean="0">
              <a:latin typeface="Arial" pitchFamily="34" charset="0"/>
              <a:cs typeface="Arial" pitchFamily="34" charset="0"/>
            </a:endParaRP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571736" y="285728"/>
            <a:ext cx="3810000" cy="1357322"/>
          </a:xfrm>
        </p:spPr>
        <p:style>
          <a:lnRef idx="0">
            <a:schemeClr val="accent5"/>
          </a:lnRef>
          <a:fillRef idx="3">
            <a:schemeClr val="accent5"/>
          </a:fillRef>
          <a:effectRef idx="3">
            <a:schemeClr val="accent5"/>
          </a:effectRef>
          <a:fontRef idx="minor">
            <a:schemeClr val="lt1"/>
          </a:fontRef>
        </p:style>
        <p:txBody>
          <a:bodyPr/>
          <a:lstStyle/>
          <a:p>
            <a:r>
              <a:rPr lang="en-AU" dirty="0" smtClean="0"/>
              <a:t>SITXOHS001B</a:t>
            </a:r>
            <a:br>
              <a:rPr lang="en-AU" dirty="0" smtClean="0"/>
            </a:br>
            <a:r>
              <a:rPr lang="en-AU" dirty="0" smtClean="0"/>
              <a:t>Follow HEALTH, SAFETY AND SECURITY PROCEDURES</a:t>
            </a:r>
            <a:endParaRPr lang="en-AU" dirty="0"/>
          </a:p>
        </p:txBody>
      </p:sp>
      <p:pic>
        <p:nvPicPr>
          <p:cNvPr id="10" name="Content Placeholder 9" descr="books4.jpg"/>
          <p:cNvPicPr>
            <a:picLocks noGrp="1" noChangeAspect="1"/>
          </p:cNvPicPr>
          <p:nvPr>
            <p:ph sz="half" idx="1"/>
          </p:nvPr>
        </p:nvPicPr>
        <p:blipFill>
          <a:blip r:embed="rId3" cstate="print"/>
          <a:stretch>
            <a:fillRect/>
          </a:stretch>
        </p:blipFill>
        <p:spPr>
          <a:xfrm>
            <a:off x="0" y="0"/>
            <a:ext cx="2172305" cy="6858000"/>
          </a:xfrm>
        </p:spPr>
      </p:pic>
      <p:pic>
        <p:nvPicPr>
          <p:cNvPr id="12" name="Picture 11"/>
          <p:cNvPicPr/>
          <p:nvPr/>
        </p:nvPicPr>
        <p:blipFill>
          <a:blip r:embed="rId4" cstate="print"/>
          <a:stretch>
            <a:fillRect/>
          </a:stretch>
        </p:blipFill>
        <p:spPr bwMode="auto">
          <a:xfrm>
            <a:off x="7706209" y="0"/>
            <a:ext cx="1437791" cy="1173707"/>
          </a:xfrm>
          <a:prstGeom prst="rect">
            <a:avLst/>
          </a:prstGeom>
          <a:noFill/>
          <a:ln w="9525">
            <a:noFill/>
            <a:miter lim="800000"/>
            <a:headEnd/>
            <a:tailEnd/>
          </a:ln>
        </p:spPr>
      </p:pic>
      <p:sp>
        <p:nvSpPr>
          <p:cNvPr id="5" name="TextBox 4"/>
          <p:cNvSpPr txBox="1"/>
          <p:nvPr/>
        </p:nvSpPr>
        <p:spPr>
          <a:xfrm>
            <a:off x="2555776" y="1916832"/>
            <a:ext cx="6336704" cy="2308324"/>
          </a:xfrm>
          <a:prstGeom prst="rect">
            <a:avLst/>
          </a:prstGeom>
          <a:noFill/>
        </p:spPr>
        <p:txBody>
          <a:bodyPr wrap="square" rtlCol="0">
            <a:spAutoFit/>
          </a:bodyPr>
          <a:lstStyle/>
          <a:p>
            <a:r>
              <a:rPr lang="en-AU" b="1" dirty="0" smtClean="0">
                <a:latin typeface="Arial" pitchFamily="34" charset="0"/>
                <a:cs typeface="Arial" pitchFamily="34" charset="0"/>
              </a:rPr>
              <a:t>Warning signs</a:t>
            </a:r>
            <a:endParaRPr lang="en-US" dirty="0" smtClean="0">
              <a:latin typeface="Arial" pitchFamily="34" charset="0"/>
              <a:cs typeface="Arial" pitchFamily="34" charset="0"/>
            </a:endParaRPr>
          </a:p>
          <a:p>
            <a:r>
              <a:rPr lang="en-AU" dirty="0" smtClean="0">
                <a:latin typeface="Arial" pitchFamily="34" charset="0"/>
                <a:cs typeface="Arial" pitchFamily="34" charset="0"/>
              </a:rPr>
              <a:t> </a:t>
            </a:r>
            <a:endParaRPr lang="en-US" dirty="0" smtClean="0">
              <a:latin typeface="Arial" pitchFamily="34" charset="0"/>
              <a:cs typeface="Arial" pitchFamily="34" charset="0"/>
            </a:endParaRPr>
          </a:p>
          <a:p>
            <a:r>
              <a:rPr lang="en-AU" dirty="0" smtClean="0">
                <a:latin typeface="Arial" pitchFamily="34" charset="0"/>
                <a:cs typeface="Arial" pitchFamily="34" charset="0"/>
              </a:rPr>
              <a:t>Most workplaces will have warning signs around the building, on the walls and above doors, to warn staff and customers of hazards or to give instructions about the business. </a:t>
            </a:r>
            <a:endParaRPr lang="en-US" dirty="0" smtClean="0">
              <a:latin typeface="Arial" pitchFamily="34" charset="0"/>
              <a:cs typeface="Arial" pitchFamily="34" charset="0"/>
            </a:endParaRPr>
          </a:p>
          <a:p>
            <a:r>
              <a:rPr lang="en-AU" dirty="0" smtClean="0">
                <a:latin typeface="Arial" pitchFamily="34" charset="0"/>
                <a:cs typeface="Arial" pitchFamily="34" charset="0"/>
              </a:rPr>
              <a:t> </a:t>
            </a:r>
            <a:endParaRPr lang="en-US" dirty="0" smtClean="0">
              <a:latin typeface="Arial" pitchFamily="34" charset="0"/>
              <a:cs typeface="Arial" pitchFamily="34" charset="0"/>
            </a:endParaRPr>
          </a:p>
          <a:p>
            <a:endParaRPr lang="en-US" dirty="0"/>
          </a:p>
        </p:txBody>
      </p:sp>
      <p:pic>
        <p:nvPicPr>
          <p:cNvPr id="6" name="Picture 5" descr="exit.jpg"/>
          <p:cNvPicPr/>
          <p:nvPr/>
        </p:nvPicPr>
        <p:blipFill>
          <a:blip r:embed="rId5" cstate="print"/>
          <a:stretch>
            <a:fillRect/>
          </a:stretch>
        </p:blipFill>
        <p:spPr>
          <a:xfrm>
            <a:off x="2915816" y="4509120"/>
            <a:ext cx="2808312" cy="1134311"/>
          </a:xfrm>
          <a:prstGeom prst="rect">
            <a:avLst/>
          </a:prstGeom>
        </p:spPr>
      </p:pic>
      <p:pic>
        <p:nvPicPr>
          <p:cNvPr id="8" name="Picture 7" descr="wet floor 2.jpg"/>
          <p:cNvPicPr/>
          <p:nvPr/>
        </p:nvPicPr>
        <p:blipFill>
          <a:blip r:embed="rId6" cstate="print"/>
          <a:stretch>
            <a:fillRect/>
          </a:stretch>
        </p:blipFill>
        <p:spPr>
          <a:xfrm>
            <a:off x="6588224" y="3789040"/>
            <a:ext cx="1445384" cy="2530110"/>
          </a:xfrm>
          <a:prstGeom prst="rect">
            <a:avLst/>
          </a:prstGeom>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571736" y="285728"/>
            <a:ext cx="3810000" cy="1357322"/>
          </a:xfrm>
        </p:spPr>
        <p:style>
          <a:lnRef idx="0">
            <a:schemeClr val="accent5"/>
          </a:lnRef>
          <a:fillRef idx="3">
            <a:schemeClr val="accent5"/>
          </a:fillRef>
          <a:effectRef idx="3">
            <a:schemeClr val="accent5"/>
          </a:effectRef>
          <a:fontRef idx="minor">
            <a:schemeClr val="lt1"/>
          </a:fontRef>
        </p:style>
        <p:txBody>
          <a:bodyPr/>
          <a:lstStyle/>
          <a:p>
            <a:r>
              <a:rPr lang="en-AU" dirty="0" smtClean="0"/>
              <a:t>SITXOHS001B</a:t>
            </a:r>
            <a:br>
              <a:rPr lang="en-AU" dirty="0" smtClean="0"/>
            </a:br>
            <a:r>
              <a:rPr lang="en-AU" dirty="0" smtClean="0"/>
              <a:t>Follow HEALTH, SAFETY AND SECURITY PROCEDURES</a:t>
            </a:r>
            <a:endParaRPr lang="en-AU" dirty="0"/>
          </a:p>
        </p:txBody>
      </p:sp>
      <p:pic>
        <p:nvPicPr>
          <p:cNvPr id="10" name="Content Placeholder 9" descr="books4.jpg"/>
          <p:cNvPicPr>
            <a:picLocks noGrp="1" noChangeAspect="1"/>
          </p:cNvPicPr>
          <p:nvPr>
            <p:ph sz="half" idx="1"/>
          </p:nvPr>
        </p:nvPicPr>
        <p:blipFill>
          <a:blip r:embed="rId3" cstate="print"/>
          <a:stretch>
            <a:fillRect/>
          </a:stretch>
        </p:blipFill>
        <p:spPr>
          <a:xfrm>
            <a:off x="0" y="0"/>
            <a:ext cx="2172305" cy="6858000"/>
          </a:xfrm>
        </p:spPr>
      </p:pic>
      <p:pic>
        <p:nvPicPr>
          <p:cNvPr id="12" name="Picture 11"/>
          <p:cNvPicPr/>
          <p:nvPr/>
        </p:nvPicPr>
        <p:blipFill>
          <a:blip r:embed="rId4" cstate="print"/>
          <a:stretch>
            <a:fillRect/>
          </a:stretch>
        </p:blipFill>
        <p:spPr bwMode="auto">
          <a:xfrm>
            <a:off x="7706209" y="0"/>
            <a:ext cx="1437791" cy="1173707"/>
          </a:xfrm>
          <a:prstGeom prst="rect">
            <a:avLst/>
          </a:prstGeom>
          <a:noFill/>
          <a:ln w="9525">
            <a:noFill/>
            <a:miter lim="800000"/>
            <a:headEnd/>
            <a:tailEnd/>
          </a:ln>
        </p:spPr>
      </p:pic>
      <p:pic>
        <p:nvPicPr>
          <p:cNvPr id="5" name="Picture 4" descr="cor03-19low"/>
          <p:cNvPicPr/>
          <p:nvPr/>
        </p:nvPicPr>
        <p:blipFill>
          <a:blip r:embed="rId5" cstate="print">
            <a:grayscl/>
          </a:blip>
          <a:srcRect/>
          <a:stretch>
            <a:fillRect/>
          </a:stretch>
        </p:blipFill>
        <p:spPr bwMode="auto">
          <a:xfrm>
            <a:off x="2555776" y="1844824"/>
            <a:ext cx="5328592" cy="4797152"/>
          </a:xfrm>
          <a:prstGeom prst="rect">
            <a:avLst/>
          </a:prstGeom>
          <a:noFill/>
          <a:ln w="9525">
            <a:noFill/>
            <a:miter lim="800000"/>
            <a:headEnd/>
            <a:tailEnd/>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571736" y="285728"/>
            <a:ext cx="3810000" cy="1357322"/>
          </a:xfrm>
        </p:spPr>
        <p:style>
          <a:lnRef idx="0">
            <a:schemeClr val="accent5"/>
          </a:lnRef>
          <a:fillRef idx="3">
            <a:schemeClr val="accent5"/>
          </a:fillRef>
          <a:effectRef idx="3">
            <a:schemeClr val="accent5"/>
          </a:effectRef>
          <a:fontRef idx="minor">
            <a:schemeClr val="lt1"/>
          </a:fontRef>
        </p:style>
        <p:txBody>
          <a:bodyPr/>
          <a:lstStyle/>
          <a:p>
            <a:r>
              <a:rPr lang="en-AU" dirty="0" smtClean="0"/>
              <a:t>SITXOHS001B</a:t>
            </a:r>
            <a:br>
              <a:rPr lang="en-AU" dirty="0" smtClean="0"/>
            </a:br>
            <a:r>
              <a:rPr lang="en-AU" dirty="0" smtClean="0"/>
              <a:t>Follow HEALTH, SAFETY AND SECURITY PROCEDURES</a:t>
            </a:r>
            <a:endParaRPr lang="en-AU" dirty="0"/>
          </a:p>
        </p:txBody>
      </p:sp>
      <p:pic>
        <p:nvPicPr>
          <p:cNvPr id="10" name="Content Placeholder 9" descr="books4.jpg"/>
          <p:cNvPicPr>
            <a:picLocks noGrp="1" noChangeAspect="1"/>
          </p:cNvPicPr>
          <p:nvPr>
            <p:ph sz="half" idx="1"/>
          </p:nvPr>
        </p:nvPicPr>
        <p:blipFill>
          <a:blip r:embed="rId3" cstate="print"/>
          <a:stretch>
            <a:fillRect/>
          </a:stretch>
        </p:blipFill>
        <p:spPr>
          <a:xfrm>
            <a:off x="0" y="0"/>
            <a:ext cx="2172305" cy="6858000"/>
          </a:xfrm>
        </p:spPr>
      </p:pic>
      <p:pic>
        <p:nvPicPr>
          <p:cNvPr id="12" name="Picture 11"/>
          <p:cNvPicPr/>
          <p:nvPr/>
        </p:nvPicPr>
        <p:blipFill>
          <a:blip r:embed="rId4" cstate="print"/>
          <a:stretch>
            <a:fillRect/>
          </a:stretch>
        </p:blipFill>
        <p:spPr bwMode="auto">
          <a:xfrm>
            <a:off x="7706209" y="0"/>
            <a:ext cx="1437791" cy="1173707"/>
          </a:xfrm>
          <a:prstGeom prst="rect">
            <a:avLst/>
          </a:prstGeom>
          <a:noFill/>
          <a:ln w="9525">
            <a:noFill/>
            <a:miter lim="800000"/>
            <a:headEnd/>
            <a:tailEnd/>
          </a:ln>
        </p:spPr>
      </p:pic>
      <p:sp>
        <p:nvSpPr>
          <p:cNvPr id="5" name="TextBox 4"/>
          <p:cNvSpPr txBox="1"/>
          <p:nvPr/>
        </p:nvSpPr>
        <p:spPr>
          <a:xfrm>
            <a:off x="2483768" y="1916832"/>
            <a:ext cx="6336704" cy="4201150"/>
          </a:xfrm>
          <a:prstGeom prst="rect">
            <a:avLst/>
          </a:prstGeom>
          <a:noFill/>
        </p:spPr>
        <p:txBody>
          <a:bodyPr wrap="square" rtlCol="0">
            <a:spAutoFit/>
          </a:bodyPr>
          <a:lstStyle/>
          <a:p>
            <a:r>
              <a:rPr lang="en-AU" b="1" dirty="0" smtClean="0">
                <a:latin typeface="Arial" pitchFamily="34" charset="0"/>
                <a:cs typeface="Arial" pitchFamily="34" charset="0"/>
              </a:rPr>
              <a:t>Standing at a workstation</a:t>
            </a:r>
          </a:p>
          <a:p>
            <a:endParaRPr lang="en-US" b="1" i="1" dirty="0" smtClean="0">
              <a:latin typeface="Arial" pitchFamily="34" charset="0"/>
              <a:cs typeface="Arial" pitchFamily="34" charset="0"/>
            </a:endParaRPr>
          </a:p>
          <a:p>
            <a:r>
              <a:rPr lang="en-AU" dirty="0" smtClean="0">
                <a:latin typeface="Arial" pitchFamily="34" charset="0"/>
                <a:cs typeface="Arial" pitchFamily="34" charset="0"/>
              </a:rPr>
              <a:t>Basically the same principles apply. </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The desk should be at the right height to enable you to stand erect without having to slouch over or reach up to the keyboard.</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When keying in data, the keyboard should be at a level to allow your upper arms to hang freely by your side, with the forearms horizontal to the desk and the elbows at a 90 degree angle. </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The top of the monitor should be at eye level, though here too, this is not always possible when stationed behind a desk. </a:t>
            </a:r>
            <a:endParaRPr lang="en-US" dirty="0" smtClean="0">
              <a:latin typeface="Arial" pitchFamily="34" charset="0"/>
              <a:cs typeface="Arial" pitchFamily="34" charset="0"/>
            </a:endParaRPr>
          </a:p>
          <a:p>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571736" y="285728"/>
            <a:ext cx="3810000" cy="1357322"/>
          </a:xfrm>
        </p:spPr>
        <p:style>
          <a:lnRef idx="0">
            <a:schemeClr val="accent5"/>
          </a:lnRef>
          <a:fillRef idx="3">
            <a:schemeClr val="accent5"/>
          </a:fillRef>
          <a:effectRef idx="3">
            <a:schemeClr val="accent5"/>
          </a:effectRef>
          <a:fontRef idx="minor">
            <a:schemeClr val="lt1"/>
          </a:fontRef>
        </p:style>
        <p:txBody>
          <a:bodyPr/>
          <a:lstStyle/>
          <a:p>
            <a:r>
              <a:rPr lang="en-AU" dirty="0" smtClean="0"/>
              <a:t>SITXOHS001B</a:t>
            </a:r>
            <a:br>
              <a:rPr lang="en-AU" dirty="0" smtClean="0"/>
            </a:br>
            <a:r>
              <a:rPr lang="en-AU" dirty="0" smtClean="0"/>
              <a:t>Follow HEALTH, SAFETY AND SECURITY PROCEDURES</a:t>
            </a:r>
            <a:endParaRPr lang="en-AU" dirty="0"/>
          </a:p>
        </p:txBody>
      </p:sp>
      <p:pic>
        <p:nvPicPr>
          <p:cNvPr id="10" name="Content Placeholder 9" descr="books4.jpg"/>
          <p:cNvPicPr>
            <a:picLocks noGrp="1" noChangeAspect="1"/>
          </p:cNvPicPr>
          <p:nvPr>
            <p:ph sz="half" idx="1"/>
          </p:nvPr>
        </p:nvPicPr>
        <p:blipFill>
          <a:blip r:embed="rId3" cstate="print"/>
          <a:stretch>
            <a:fillRect/>
          </a:stretch>
        </p:blipFill>
        <p:spPr>
          <a:xfrm>
            <a:off x="0" y="0"/>
            <a:ext cx="2172305" cy="6858000"/>
          </a:xfrm>
        </p:spPr>
      </p:pic>
      <p:pic>
        <p:nvPicPr>
          <p:cNvPr id="12" name="Picture 11"/>
          <p:cNvPicPr/>
          <p:nvPr/>
        </p:nvPicPr>
        <p:blipFill>
          <a:blip r:embed="rId4" cstate="print"/>
          <a:stretch>
            <a:fillRect/>
          </a:stretch>
        </p:blipFill>
        <p:spPr bwMode="auto">
          <a:xfrm>
            <a:off x="7706209" y="0"/>
            <a:ext cx="1437791" cy="1173707"/>
          </a:xfrm>
          <a:prstGeom prst="rect">
            <a:avLst/>
          </a:prstGeom>
          <a:noFill/>
          <a:ln w="9525">
            <a:noFill/>
            <a:miter lim="800000"/>
            <a:headEnd/>
            <a:tailEnd/>
          </a:ln>
        </p:spPr>
      </p:pic>
      <p:sp>
        <p:nvSpPr>
          <p:cNvPr id="5" name="TextBox 4"/>
          <p:cNvSpPr txBox="1"/>
          <p:nvPr/>
        </p:nvSpPr>
        <p:spPr>
          <a:xfrm>
            <a:off x="2483768" y="1844824"/>
            <a:ext cx="6408712" cy="3046988"/>
          </a:xfrm>
          <a:prstGeom prst="rect">
            <a:avLst/>
          </a:prstGeom>
          <a:noFill/>
        </p:spPr>
        <p:txBody>
          <a:bodyPr wrap="square" rtlCol="0">
            <a:spAutoFit/>
          </a:bodyPr>
          <a:lstStyle/>
          <a:p>
            <a:r>
              <a:rPr lang="en-AU" b="1" dirty="0" smtClean="0">
                <a:latin typeface="Arial" pitchFamily="34" charset="0"/>
                <a:cs typeface="Arial" pitchFamily="34" charset="0"/>
              </a:rPr>
              <a:t>The office working environment</a:t>
            </a:r>
            <a:endParaRPr lang="en-US" b="1" i="1" dirty="0" smtClean="0">
              <a:latin typeface="Arial" pitchFamily="34" charset="0"/>
              <a:cs typeface="Arial" pitchFamily="34" charset="0"/>
            </a:endParaRPr>
          </a:p>
          <a:p>
            <a:r>
              <a:rPr lang="en-AU" b="1" dirty="0" smtClean="0">
                <a:latin typeface="Arial" pitchFamily="34" charset="0"/>
                <a:cs typeface="Arial" pitchFamily="34" charset="0"/>
              </a:rPr>
              <a:t> </a:t>
            </a:r>
            <a:endParaRPr lang="en-US" b="1" dirty="0" smtClean="0">
              <a:latin typeface="Arial" pitchFamily="34" charset="0"/>
              <a:cs typeface="Arial" pitchFamily="34" charset="0"/>
            </a:endParaRPr>
          </a:p>
          <a:p>
            <a:pPr>
              <a:spcBef>
                <a:spcPts val="600"/>
              </a:spcBef>
              <a:buBlip>
                <a:blip r:embed="rId5"/>
              </a:buBlip>
            </a:pPr>
            <a:r>
              <a:rPr lang="en-AU" dirty="0" smtClean="0">
                <a:latin typeface="Arial" pitchFamily="34" charset="0"/>
                <a:cs typeface="Arial" pitchFamily="34" charset="0"/>
              </a:rPr>
              <a:t>Lighting</a:t>
            </a:r>
            <a:endParaRPr lang="en-US" dirty="0" smtClean="0">
              <a:latin typeface="Arial" pitchFamily="34" charset="0"/>
              <a:cs typeface="Arial" pitchFamily="34" charset="0"/>
            </a:endParaRPr>
          </a:p>
          <a:p>
            <a:pPr>
              <a:spcBef>
                <a:spcPts val="600"/>
              </a:spcBef>
              <a:buBlip>
                <a:blip r:embed="rId5"/>
              </a:buBlip>
            </a:pPr>
            <a:r>
              <a:rPr lang="en-AU" dirty="0" smtClean="0">
                <a:latin typeface="Arial" pitchFamily="34" charset="0"/>
                <a:cs typeface="Arial" pitchFamily="34" charset="0"/>
              </a:rPr>
              <a:t>Temperature</a:t>
            </a:r>
            <a:endParaRPr lang="en-US" dirty="0" smtClean="0">
              <a:latin typeface="Arial" pitchFamily="34" charset="0"/>
              <a:cs typeface="Arial" pitchFamily="34" charset="0"/>
            </a:endParaRPr>
          </a:p>
          <a:p>
            <a:pPr>
              <a:spcBef>
                <a:spcPts val="600"/>
              </a:spcBef>
              <a:buBlip>
                <a:blip r:embed="rId5"/>
              </a:buBlip>
            </a:pPr>
            <a:r>
              <a:rPr lang="en-AU" dirty="0" smtClean="0">
                <a:latin typeface="Arial" pitchFamily="34" charset="0"/>
                <a:cs typeface="Arial" pitchFamily="34" charset="0"/>
              </a:rPr>
              <a:t>Air conditioning</a:t>
            </a:r>
          </a:p>
          <a:p>
            <a:pPr>
              <a:spcBef>
                <a:spcPts val="600"/>
              </a:spcBef>
              <a:buBlip>
                <a:blip r:embed="rId5"/>
              </a:buBlip>
            </a:pPr>
            <a:r>
              <a:rPr lang="en-AU" dirty="0" smtClean="0">
                <a:latin typeface="Arial" pitchFamily="34" charset="0"/>
                <a:cs typeface="Arial" pitchFamily="34" charset="0"/>
              </a:rPr>
              <a:t>Appropriate posture</a:t>
            </a:r>
            <a:endParaRPr lang="en-US" dirty="0" smtClean="0">
              <a:latin typeface="Arial" pitchFamily="34" charset="0"/>
              <a:cs typeface="Arial" pitchFamily="34" charset="0"/>
            </a:endParaRPr>
          </a:p>
          <a:p>
            <a:pPr>
              <a:spcBef>
                <a:spcPts val="600"/>
              </a:spcBef>
              <a:buBlip>
                <a:blip r:embed="rId5"/>
              </a:buBlip>
            </a:pPr>
            <a:r>
              <a:rPr lang="en-AU" dirty="0" smtClean="0">
                <a:latin typeface="Arial" pitchFamily="34" charset="0"/>
                <a:cs typeface="Arial" pitchFamily="34" charset="0"/>
              </a:rPr>
              <a:t>Preventing RSI</a:t>
            </a:r>
          </a:p>
          <a:p>
            <a:pPr>
              <a:spcBef>
                <a:spcPts val="600"/>
              </a:spcBef>
              <a:buBlip>
                <a:blip r:embed="rId5"/>
              </a:buBlip>
            </a:pPr>
            <a:r>
              <a:rPr lang="en-AU" dirty="0" smtClean="0">
                <a:latin typeface="Arial" pitchFamily="34" charset="0"/>
                <a:cs typeface="Arial" pitchFamily="34" charset="0"/>
              </a:rPr>
              <a:t>Exercise</a:t>
            </a:r>
            <a:endParaRPr lang="en-US" dirty="0" smtClean="0">
              <a:latin typeface="Arial" pitchFamily="34" charset="0"/>
              <a:cs typeface="Arial" pitchFamily="34" charset="0"/>
            </a:endParaRPr>
          </a:p>
          <a:p>
            <a:endParaRPr lang="en-US" dirty="0"/>
          </a:p>
        </p:txBody>
      </p:sp>
      <p:pic>
        <p:nvPicPr>
          <p:cNvPr id="6" name="Picture 5" descr="women strech.jpg"/>
          <p:cNvPicPr/>
          <p:nvPr/>
        </p:nvPicPr>
        <p:blipFill>
          <a:blip r:embed="rId6" cstate="print"/>
          <a:stretch>
            <a:fillRect/>
          </a:stretch>
        </p:blipFill>
        <p:spPr>
          <a:xfrm>
            <a:off x="5292080" y="4221088"/>
            <a:ext cx="2954892" cy="1988289"/>
          </a:xfrm>
          <a:prstGeom prst="rect">
            <a:avLst/>
          </a:prstGeom>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571736" y="285728"/>
            <a:ext cx="3810000" cy="1357322"/>
          </a:xfrm>
        </p:spPr>
        <p:style>
          <a:lnRef idx="0">
            <a:schemeClr val="accent5"/>
          </a:lnRef>
          <a:fillRef idx="3">
            <a:schemeClr val="accent5"/>
          </a:fillRef>
          <a:effectRef idx="3">
            <a:schemeClr val="accent5"/>
          </a:effectRef>
          <a:fontRef idx="minor">
            <a:schemeClr val="lt1"/>
          </a:fontRef>
        </p:style>
        <p:txBody>
          <a:bodyPr/>
          <a:lstStyle/>
          <a:p>
            <a:r>
              <a:rPr lang="en-AU" dirty="0" smtClean="0"/>
              <a:t>SITXOHS001B</a:t>
            </a:r>
            <a:br>
              <a:rPr lang="en-AU" dirty="0" smtClean="0"/>
            </a:br>
            <a:r>
              <a:rPr lang="en-AU" dirty="0" smtClean="0"/>
              <a:t>Follow HEALTH, SAFETY AND SECURITY PROCEDURES</a:t>
            </a:r>
            <a:endParaRPr lang="en-AU" dirty="0"/>
          </a:p>
        </p:txBody>
      </p:sp>
      <p:pic>
        <p:nvPicPr>
          <p:cNvPr id="10" name="Content Placeholder 9" descr="books4.jpg"/>
          <p:cNvPicPr>
            <a:picLocks noGrp="1" noChangeAspect="1"/>
          </p:cNvPicPr>
          <p:nvPr>
            <p:ph sz="half" idx="1"/>
          </p:nvPr>
        </p:nvPicPr>
        <p:blipFill>
          <a:blip r:embed="rId3" cstate="print"/>
          <a:stretch>
            <a:fillRect/>
          </a:stretch>
        </p:blipFill>
        <p:spPr>
          <a:xfrm>
            <a:off x="0" y="0"/>
            <a:ext cx="2172305" cy="6858000"/>
          </a:xfrm>
        </p:spPr>
      </p:pic>
      <p:pic>
        <p:nvPicPr>
          <p:cNvPr id="12" name="Picture 11"/>
          <p:cNvPicPr/>
          <p:nvPr/>
        </p:nvPicPr>
        <p:blipFill>
          <a:blip r:embed="rId4" cstate="print"/>
          <a:stretch>
            <a:fillRect/>
          </a:stretch>
        </p:blipFill>
        <p:spPr bwMode="auto">
          <a:xfrm>
            <a:off x="7706209" y="0"/>
            <a:ext cx="1437791" cy="1173707"/>
          </a:xfrm>
          <a:prstGeom prst="rect">
            <a:avLst/>
          </a:prstGeom>
          <a:noFill/>
          <a:ln w="9525">
            <a:noFill/>
            <a:miter lim="800000"/>
            <a:headEnd/>
            <a:tailEnd/>
          </a:ln>
        </p:spPr>
      </p:pic>
      <p:sp>
        <p:nvSpPr>
          <p:cNvPr id="5" name="TextBox 4"/>
          <p:cNvSpPr txBox="1"/>
          <p:nvPr/>
        </p:nvSpPr>
        <p:spPr>
          <a:xfrm>
            <a:off x="2483768" y="1916832"/>
            <a:ext cx="6336704" cy="5293757"/>
          </a:xfrm>
          <a:prstGeom prst="rect">
            <a:avLst/>
          </a:prstGeom>
          <a:noFill/>
        </p:spPr>
        <p:txBody>
          <a:bodyPr wrap="square" rtlCol="0">
            <a:spAutoFit/>
          </a:bodyPr>
          <a:lstStyle/>
          <a:p>
            <a:r>
              <a:rPr lang="en-AU" sz="3200" b="1" u="sng" dirty="0" smtClean="0">
                <a:latin typeface="Arial" pitchFamily="34" charset="0"/>
                <a:cs typeface="Arial" pitchFamily="34" charset="0"/>
              </a:rPr>
              <a:t>Activity 4</a:t>
            </a:r>
          </a:p>
          <a:p>
            <a:endParaRPr lang="en-US" b="1" dirty="0" smtClean="0">
              <a:latin typeface="Arial" pitchFamily="34" charset="0"/>
              <a:cs typeface="Arial" pitchFamily="34" charset="0"/>
            </a:endParaRPr>
          </a:p>
          <a:p>
            <a:r>
              <a:rPr lang="en-AU" b="1" dirty="0" smtClean="0">
                <a:latin typeface="Arial" pitchFamily="34" charset="0"/>
                <a:cs typeface="Arial" pitchFamily="34" charset="0"/>
              </a:rPr>
              <a:t>CASE STUDY</a:t>
            </a:r>
          </a:p>
          <a:p>
            <a:endParaRPr lang="en-US" b="1" dirty="0" smtClean="0">
              <a:latin typeface="Arial" pitchFamily="34" charset="0"/>
              <a:cs typeface="Arial" pitchFamily="34" charset="0"/>
            </a:endParaRPr>
          </a:p>
          <a:p>
            <a:r>
              <a:rPr lang="en-AU" dirty="0" smtClean="0">
                <a:latin typeface="Arial" pitchFamily="34" charset="0"/>
                <a:cs typeface="Arial" pitchFamily="34" charset="0"/>
              </a:rPr>
              <a:t>The Four Star Hotel received complaints from guests involving personal articles being taken from their rooms. Hotel management did a security check and found that keys were being left out, after staff were finished with them, and had not been locked in the security cupboard as per procedure.</a:t>
            </a:r>
            <a:endParaRPr lang="en-US" dirty="0" smtClean="0">
              <a:latin typeface="Arial" pitchFamily="34" charset="0"/>
              <a:cs typeface="Arial" pitchFamily="34" charset="0"/>
            </a:endParaRPr>
          </a:p>
          <a:p>
            <a:r>
              <a:rPr lang="en-AU" dirty="0" smtClean="0">
                <a:latin typeface="Arial" pitchFamily="34" charset="0"/>
                <a:cs typeface="Arial" pitchFamily="34" charset="0"/>
              </a:rPr>
              <a:t/>
            </a:r>
            <a:br>
              <a:rPr lang="en-AU" dirty="0" smtClean="0">
                <a:latin typeface="Arial" pitchFamily="34" charset="0"/>
                <a:cs typeface="Arial" pitchFamily="34" charset="0"/>
              </a:rPr>
            </a:br>
            <a:r>
              <a:rPr lang="en-AU" dirty="0" smtClean="0">
                <a:latin typeface="Arial" pitchFamily="34" charset="0"/>
                <a:cs typeface="Arial" pitchFamily="34" charset="0"/>
              </a:rPr>
              <a:t>Staff had also noticed a stranger wandering around the hotel in the staff areas, but none of them had reported this. This person had taken the keys and gone through the rooms. The person then had returned the keys to the office while it was unattended and left.</a:t>
            </a:r>
            <a:endParaRPr lang="en-US" dirty="0" smtClean="0">
              <a:latin typeface="Arial" pitchFamily="34" charset="0"/>
              <a:cs typeface="Arial" pitchFamily="34" charset="0"/>
            </a:endParaRPr>
          </a:p>
          <a:p>
            <a:r>
              <a:rPr lang="en-AU" dirty="0" smtClean="0">
                <a:latin typeface="Arial" pitchFamily="34" charset="0"/>
                <a:cs typeface="Arial" pitchFamily="34" charset="0"/>
              </a:rPr>
              <a:t/>
            </a:r>
            <a:br>
              <a:rPr lang="en-AU" dirty="0" smtClean="0">
                <a:latin typeface="Arial" pitchFamily="34" charset="0"/>
                <a:cs typeface="Arial" pitchFamily="34" charset="0"/>
              </a:rPr>
            </a:br>
            <a:endParaRPr lang="en-US"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571736" y="285728"/>
            <a:ext cx="3810000" cy="1357322"/>
          </a:xfrm>
        </p:spPr>
        <p:style>
          <a:lnRef idx="0">
            <a:schemeClr val="accent5"/>
          </a:lnRef>
          <a:fillRef idx="3">
            <a:schemeClr val="accent5"/>
          </a:fillRef>
          <a:effectRef idx="3">
            <a:schemeClr val="accent5"/>
          </a:effectRef>
          <a:fontRef idx="minor">
            <a:schemeClr val="lt1"/>
          </a:fontRef>
        </p:style>
        <p:txBody>
          <a:bodyPr/>
          <a:lstStyle/>
          <a:p>
            <a:r>
              <a:rPr lang="en-AU" dirty="0" smtClean="0"/>
              <a:t>SITXOHS001B</a:t>
            </a:r>
            <a:br>
              <a:rPr lang="en-AU" dirty="0" smtClean="0"/>
            </a:br>
            <a:r>
              <a:rPr lang="en-AU" dirty="0" smtClean="0"/>
              <a:t>Follow HEALTH, SAFETY AND SECURITY PROCEDURES</a:t>
            </a:r>
            <a:endParaRPr lang="en-AU" dirty="0"/>
          </a:p>
        </p:txBody>
      </p:sp>
      <p:pic>
        <p:nvPicPr>
          <p:cNvPr id="10" name="Content Placeholder 9" descr="books4.jpg"/>
          <p:cNvPicPr>
            <a:picLocks noGrp="1" noChangeAspect="1"/>
          </p:cNvPicPr>
          <p:nvPr>
            <p:ph sz="half" idx="1"/>
          </p:nvPr>
        </p:nvPicPr>
        <p:blipFill>
          <a:blip r:embed="rId3" cstate="print"/>
          <a:stretch>
            <a:fillRect/>
          </a:stretch>
        </p:blipFill>
        <p:spPr>
          <a:xfrm>
            <a:off x="0" y="0"/>
            <a:ext cx="2172305" cy="6858000"/>
          </a:xfrm>
        </p:spPr>
      </p:pic>
      <p:pic>
        <p:nvPicPr>
          <p:cNvPr id="12" name="Picture 11"/>
          <p:cNvPicPr/>
          <p:nvPr/>
        </p:nvPicPr>
        <p:blipFill>
          <a:blip r:embed="rId4" cstate="print"/>
          <a:stretch>
            <a:fillRect/>
          </a:stretch>
        </p:blipFill>
        <p:spPr bwMode="auto">
          <a:xfrm>
            <a:off x="7706209" y="0"/>
            <a:ext cx="1437791" cy="1173707"/>
          </a:xfrm>
          <a:prstGeom prst="rect">
            <a:avLst/>
          </a:prstGeom>
          <a:noFill/>
          <a:ln w="9525">
            <a:noFill/>
            <a:miter lim="800000"/>
            <a:headEnd/>
            <a:tailEnd/>
          </a:ln>
        </p:spPr>
      </p:pic>
      <p:sp>
        <p:nvSpPr>
          <p:cNvPr id="5" name="Rectangle 4"/>
          <p:cNvSpPr/>
          <p:nvPr/>
        </p:nvSpPr>
        <p:spPr>
          <a:xfrm>
            <a:off x="2339752" y="1988840"/>
            <a:ext cx="6318448" cy="3908762"/>
          </a:xfrm>
          <a:prstGeom prst="rect">
            <a:avLst/>
          </a:prstGeom>
        </p:spPr>
        <p:txBody>
          <a:bodyPr wrap="square">
            <a:spAutoFit/>
          </a:bodyPr>
          <a:lstStyle/>
          <a:p>
            <a:r>
              <a:rPr lang="en-AU" sz="3200" b="1" u="sng" dirty="0" smtClean="0">
                <a:latin typeface="Arial" pitchFamily="34" charset="0"/>
                <a:cs typeface="Arial" pitchFamily="34" charset="0"/>
              </a:rPr>
              <a:t>Activity 4 (cont.)</a:t>
            </a:r>
          </a:p>
          <a:p>
            <a:endParaRPr lang="en-AU" dirty="0" smtClean="0">
              <a:latin typeface="Arial" pitchFamily="34" charset="0"/>
              <a:cs typeface="Arial" pitchFamily="34" charset="0"/>
            </a:endParaRPr>
          </a:p>
          <a:p>
            <a:r>
              <a:rPr lang="en-AU" dirty="0" smtClean="0">
                <a:latin typeface="Arial" pitchFamily="34" charset="0"/>
                <a:cs typeface="Arial" pitchFamily="34" charset="0"/>
              </a:rPr>
              <a:t>The Accounts department had also decided they were too busy to bank today, so they placed the day’s takings in a locked cupboard until the next day, because the Supervisor who had the key to the safe had gone home.</a:t>
            </a:r>
            <a:endParaRPr lang="en-US" dirty="0" smtClean="0">
              <a:latin typeface="Arial" pitchFamily="34" charset="0"/>
              <a:cs typeface="Arial" pitchFamily="34" charset="0"/>
            </a:endParaRPr>
          </a:p>
          <a:p>
            <a:r>
              <a:rPr lang="en-AU" dirty="0" smtClean="0">
                <a:latin typeface="Arial" pitchFamily="34" charset="0"/>
                <a:cs typeface="Arial" pitchFamily="34" charset="0"/>
              </a:rPr>
              <a:t/>
            </a:r>
            <a:br>
              <a:rPr lang="en-AU" dirty="0" smtClean="0">
                <a:latin typeface="Arial" pitchFamily="34" charset="0"/>
                <a:cs typeface="Arial" pitchFamily="34" charset="0"/>
              </a:rPr>
            </a:br>
            <a:r>
              <a:rPr lang="en-AU" dirty="0" smtClean="0">
                <a:latin typeface="Arial" pitchFamily="34" charset="0"/>
                <a:cs typeface="Arial" pitchFamily="34" charset="0"/>
              </a:rPr>
              <a:t>The Duty Manager was also busy and decided he would ring the next day to have the fire extinguishers checked. He knew one was empty as they had had a small fire in the laundry two weeks ago and it was used then.</a:t>
            </a:r>
            <a:endParaRPr lang="en-US" dirty="0" smtClean="0">
              <a:latin typeface="Arial" pitchFamily="34" charset="0"/>
              <a:cs typeface="Arial" pitchFamily="34" charset="0"/>
            </a:endParaRPr>
          </a:p>
          <a:p>
            <a:r>
              <a:rPr lang="en-AU" dirty="0" smtClean="0">
                <a:latin typeface="Arial" pitchFamily="34" charset="0"/>
                <a:cs typeface="Arial" pitchFamily="34" charset="0"/>
              </a:rPr>
              <a:t> </a:t>
            </a:r>
            <a:endParaRPr lang="en-US" dirty="0" smtClean="0">
              <a:latin typeface="Arial" pitchFamily="34" charset="0"/>
              <a:cs typeface="Arial" pitchFamily="34" charset="0"/>
            </a:endParaRPr>
          </a:p>
          <a:p>
            <a:r>
              <a:rPr lang="en-AU" b="1" dirty="0" smtClean="0">
                <a:latin typeface="Arial" pitchFamily="34" charset="0"/>
                <a:cs typeface="Arial" pitchFamily="34" charset="0"/>
              </a:rPr>
              <a:t>List the security problems here</a:t>
            </a:r>
            <a:endParaRPr lang="en-US" dirty="0" smtClean="0">
              <a:latin typeface="Arial" pitchFamily="34" charset="0"/>
              <a:cs typeface="Arial" pitchFamily="34" charset="0"/>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571736" y="285728"/>
            <a:ext cx="3810000" cy="1357322"/>
          </a:xfrm>
        </p:spPr>
        <p:style>
          <a:lnRef idx="0">
            <a:schemeClr val="accent5"/>
          </a:lnRef>
          <a:fillRef idx="3">
            <a:schemeClr val="accent5"/>
          </a:fillRef>
          <a:effectRef idx="3">
            <a:schemeClr val="accent5"/>
          </a:effectRef>
          <a:fontRef idx="minor">
            <a:schemeClr val="lt1"/>
          </a:fontRef>
        </p:style>
        <p:txBody>
          <a:bodyPr/>
          <a:lstStyle/>
          <a:p>
            <a:r>
              <a:rPr lang="en-AU" dirty="0" smtClean="0"/>
              <a:t>SITXOHS001B</a:t>
            </a:r>
            <a:br>
              <a:rPr lang="en-AU" dirty="0" smtClean="0"/>
            </a:br>
            <a:r>
              <a:rPr lang="en-AU" dirty="0" smtClean="0"/>
              <a:t>Follow HEALTH, SAFETY AND SECURITY PROCEDURES</a:t>
            </a:r>
            <a:endParaRPr lang="en-AU" dirty="0"/>
          </a:p>
        </p:txBody>
      </p:sp>
      <p:pic>
        <p:nvPicPr>
          <p:cNvPr id="10" name="Content Placeholder 9" descr="books4.jpg"/>
          <p:cNvPicPr>
            <a:picLocks noGrp="1" noChangeAspect="1"/>
          </p:cNvPicPr>
          <p:nvPr>
            <p:ph sz="half" idx="1"/>
          </p:nvPr>
        </p:nvPicPr>
        <p:blipFill>
          <a:blip r:embed="rId3" cstate="print"/>
          <a:stretch>
            <a:fillRect/>
          </a:stretch>
        </p:blipFill>
        <p:spPr>
          <a:xfrm>
            <a:off x="0" y="0"/>
            <a:ext cx="2172305" cy="6858000"/>
          </a:xfrm>
        </p:spPr>
      </p:pic>
      <p:pic>
        <p:nvPicPr>
          <p:cNvPr id="12" name="Picture 11"/>
          <p:cNvPicPr/>
          <p:nvPr/>
        </p:nvPicPr>
        <p:blipFill>
          <a:blip r:embed="rId4" cstate="print"/>
          <a:stretch>
            <a:fillRect/>
          </a:stretch>
        </p:blipFill>
        <p:spPr bwMode="auto">
          <a:xfrm>
            <a:off x="7706209" y="0"/>
            <a:ext cx="1437791" cy="1173707"/>
          </a:xfrm>
          <a:prstGeom prst="rect">
            <a:avLst/>
          </a:prstGeom>
          <a:noFill/>
          <a:ln w="9525">
            <a:noFill/>
            <a:miter lim="800000"/>
            <a:headEnd/>
            <a:tailEnd/>
          </a:ln>
        </p:spPr>
      </p:pic>
      <p:sp>
        <p:nvSpPr>
          <p:cNvPr id="5" name="TextBox 4"/>
          <p:cNvSpPr txBox="1"/>
          <p:nvPr/>
        </p:nvSpPr>
        <p:spPr>
          <a:xfrm>
            <a:off x="2483768" y="1916832"/>
            <a:ext cx="6408712" cy="4909036"/>
          </a:xfrm>
          <a:prstGeom prst="rect">
            <a:avLst/>
          </a:prstGeom>
          <a:noFill/>
        </p:spPr>
        <p:txBody>
          <a:bodyPr wrap="square" rtlCol="0">
            <a:spAutoFit/>
          </a:bodyPr>
          <a:lstStyle/>
          <a:p>
            <a:r>
              <a:rPr lang="en-AU" b="1" dirty="0" smtClean="0">
                <a:latin typeface="Arial" pitchFamily="34" charset="0"/>
                <a:cs typeface="Arial" pitchFamily="34" charset="0"/>
              </a:rPr>
              <a:t>Possible security solutions</a:t>
            </a:r>
            <a:endParaRPr lang="en-US" b="1" i="1" dirty="0" smtClean="0">
              <a:latin typeface="Arial" pitchFamily="34" charset="0"/>
              <a:cs typeface="Arial" pitchFamily="34" charset="0"/>
            </a:endParaRPr>
          </a:p>
          <a:p>
            <a:endParaRPr lang="en-AU" b="1" dirty="0" smtClean="0">
              <a:latin typeface="Arial" pitchFamily="34" charset="0"/>
              <a:cs typeface="Arial" pitchFamily="34" charset="0"/>
            </a:endParaRPr>
          </a:p>
          <a:p>
            <a:r>
              <a:rPr lang="en-AU" b="1" dirty="0" smtClean="0">
                <a:latin typeface="Arial" pitchFamily="34" charset="0"/>
                <a:cs typeface="Arial" pitchFamily="34" charset="0"/>
              </a:rPr>
              <a:t>Robbery</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Never keep large amounts of cash on the property.</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Clear the cash registers and bank regularly. If your workplace operates outside banking hours then there are ways to keep the cash secure, such as floor safes and time-switched safes.</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Do not walk to the bank at a regular time, or routine direction.</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Do not carry large amounts of cash in a shopping bag or money bag.</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If large amounts of cash are banked daily, such in a large hotel or very busy restaurant, have the cash collected by a security service.</a:t>
            </a:r>
            <a:endParaRPr lang="en-US" dirty="0" smtClean="0">
              <a:latin typeface="Arial" pitchFamily="34" charset="0"/>
              <a:cs typeface="Arial" pitchFamily="34" charset="0"/>
            </a:endParaRPr>
          </a:p>
          <a:p>
            <a:endParaRPr lang="en-US"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571736" y="285728"/>
            <a:ext cx="3810000" cy="1357322"/>
          </a:xfrm>
        </p:spPr>
        <p:style>
          <a:lnRef idx="0">
            <a:schemeClr val="accent5"/>
          </a:lnRef>
          <a:fillRef idx="3">
            <a:schemeClr val="accent5"/>
          </a:fillRef>
          <a:effectRef idx="3">
            <a:schemeClr val="accent5"/>
          </a:effectRef>
          <a:fontRef idx="minor">
            <a:schemeClr val="lt1"/>
          </a:fontRef>
        </p:style>
        <p:txBody>
          <a:bodyPr/>
          <a:lstStyle/>
          <a:p>
            <a:r>
              <a:rPr lang="en-AU" dirty="0" smtClean="0"/>
              <a:t>SITXOHS001B</a:t>
            </a:r>
            <a:br>
              <a:rPr lang="en-AU" dirty="0" smtClean="0"/>
            </a:br>
            <a:r>
              <a:rPr lang="en-AU" dirty="0" smtClean="0"/>
              <a:t>Follow HEALTH, SAFETY AND SECURITY PROCEDURES</a:t>
            </a:r>
            <a:endParaRPr lang="en-AU" dirty="0"/>
          </a:p>
        </p:txBody>
      </p:sp>
      <p:pic>
        <p:nvPicPr>
          <p:cNvPr id="10" name="Content Placeholder 9" descr="books4.jpg"/>
          <p:cNvPicPr>
            <a:picLocks noGrp="1" noChangeAspect="1"/>
          </p:cNvPicPr>
          <p:nvPr>
            <p:ph sz="half" idx="1"/>
          </p:nvPr>
        </p:nvPicPr>
        <p:blipFill>
          <a:blip r:embed="rId3" cstate="print"/>
          <a:stretch>
            <a:fillRect/>
          </a:stretch>
        </p:blipFill>
        <p:spPr>
          <a:xfrm>
            <a:off x="0" y="0"/>
            <a:ext cx="2172305" cy="6858000"/>
          </a:xfrm>
        </p:spPr>
      </p:pic>
      <p:pic>
        <p:nvPicPr>
          <p:cNvPr id="12" name="Picture 11"/>
          <p:cNvPicPr/>
          <p:nvPr/>
        </p:nvPicPr>
        <p:blipFill>
          <a:blip r:embed="rId4" cstate="print"/>
          <a:stretch>
            <a:fillRect/>
          </a:stretch>
        </p:blipFill>
        <p:spPr bwMode="auto">
          <a:xfrm>
            <a:off x="7706209" y="0"/>
            <a:ext cx="1437791" cy="1173707"/>
          </a:xfrm>
          <a:prstGeom prst="rect">
            <a:avLst/>
          </a:prstGeom>
          <a:noFill/>
          <a:ln w="9525">
            <a:noFill/>
            <a:miter lim="800000"/>
            <a:headEnd/>
            <a:tailEnd/>
          </a:ln>
        </p:spPr>
      </p:pic>
      <p:sp>
        <p:nvSpPr>
          <p:cNvPr id="5" name="TextBox 4"/>
          <p:cNvSpPr txBox="1"/>
          <p:nvPr/>
        </p:nvSpPr>
        <p:spPr>
          <a:xfrm>
            <a:off x="2555776" y="1916832"/>
            <a:ext cx="6336704" cy="4078039"/>
          </a:xfrm>
          <a:prstGeom prst="rect">
            <a:avLst/>
          </a:prstGeom>
          <a:noFill/>
        </p:spPr>
        <p:txBody>
          <a:bodyPr wrap="square" rtlCol="0">
            <a:spAutoFit/>
          </a:bodyPr>
          <a:lstStyle/>
          <a:p>
            <a:r>
              <a:rPr lang="en-AU" b="1" dirty="0" smtClean="0">
                <a:latin typeface="Arial" pitchFamily="34" charset="0"/>
                <a:cs typeface="Arial" pitchFamily="34" charset="0"/>
              </a:rPr>
              <a:t>Key control</a:t>
            </a:r>
          </a:p>
          <a:p>
            <a:endParaRPr lang="en-US" b="1" i="1" dirty="0" smtClean="0">
              <a:latin typeface="Arial" pitchFamily="34" charset="0"/>
              <a:cs typeface="Arial" pitchFamily="34" charset="0"/>
            </a:endParaRPr>
          </a:p>
          <a:p>
            <a:r>
              <a:rPr lang="en-AU" dirty="0" smtClean="0">
                <a:latin typeface="Arial" pitchFamily="34" charset="0"/>
                <a:cs typeface="Arial" pitchFamily="34" charset="0"/>
              </a:rPr>
              <a:t>If keys are lost or stolen, it can cost thousands of dollars to replace the locks and master keys to storerooms, guest rooms or other areas. </a:t>
            </a:r>
          </a:p>
          <a:p>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Do not leave keys lying around.</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Do not let others use them.</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Do not lend or give them to other staff members.</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If you lose them, report it straight away.</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If there is a theft from those areas, you will be held responsible.</a:t>
            </a:r>
            <a:endParaRPr lang="en-US" dirty="0" smtClean="0">
              <a:latin typeface="Arial" pitchFamily="34" charset="0"/>
              <a:cs typeface="Arial" pitchFamily="34" charset="0"/>
            </a:endParaRPr>
          </a:p>
          <a:p>
            <a:endParaRPr lang="en-US"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571736" y="285728"/>
            <a:ext cx="3810000" cy="1357322"/>
          </a:xfrm>
        </p:spPr>
        <p:style>
          <a:lnRef idx="0">
            <a:schemeClr val="accent5"/>
          </a:lnRef>
          <a:fillRef idx="3">
            <a:schemeClr val="accent5"/>
          </a:fillRef>
          <a:effectRef idx="3">
            <a:schemeClr val="accent5"/>
          </a:effectRef>
          <a:fontRef idx="minor">
            <a:schemeClr val="lt1"/>
          </a:fontRef>
        </p:style>
        <p:txBody>
          <a:bodyPr/>
          <a:lstStyle/>
          <a:p>
            <a:r>
              <a:rPr lang="en-AU" dirty="0" smtClean="0"/>
              <a:t>SITXOHS001B</a:t>
            </a:r>
            <a:br>
              <a:rPr lang="en-AU" dirty="0" smtClean="0"/>
            </a:br>
            <a:r>
              <a:rPr lang="en-AU" dirty="0" smtClean="0"/>
              <a:t>Follow HEALTH, SAFETY AND SECURITY PROCEDURES</a:t>
            </a:r>
            <a:endParaRPr lang="en-AU" dirty="0"/>
          </a:p>
        </p:txBody>
      </p:sp>
      <p:pic>
        <p:nvPicPr>
          <p:cNvPr id="10" name="Content Placeholder 9" descr="books4.jpg"/>
          <p:cNvPicPr>
            <a:picLocks noGrp="1" noChangeAspect="1"/>
          </p:cNvPicPr>
          <p:nvPr>
            <p:ph sz="half" idx="1"/>
          </p:nvPr>
        </p:nvPicPr>
        <p:blipFill>
          <a:blip r:embed="rId3" cstate="print"/>
          <a:stretch>
            <a:fillRect/>
          </a:stretch>
        </p:blipFill>
        <p:spPr>
          <a:xfrm>
            <a:off x="0" y="0"/>
            <a:ext cx="2172305" cy="6858000"/>
          </a:xfrm>
        </p:spPr>
      </p:pic>
      <p:pic>
        <p:nvPicPr>
          <p:cNvPr id="12" name="Picture 11"/>
          <p:cNvPicPr/>
          <p:nvPr/>
        </p:nvPicPr>
        <p:blipFill>
          <a:blip r:embed="rId4" cstate="print"/>
          <a:stretch>
            <a:fillRect/>
          </a:stretch>
        </p:blipFill>
        <p:spPr bwMode="auto">
          <a:xfrm>
            <a:off x="7706209" y="0"/>
            <a:ext cx="1437791" cy="1173707"/>
          </a:xfrm>
          <a:prstGeom prst="rect">
            <a:avLst/>
          </a:prstGeom>
          <a:noFill/>
          <a:ln w="9525">
            <a:noFill/>
            <a:miter lim="800000"/>
            <a:headEnd/>
            <a:tailEnd/>
          </a:ln>
        </p:spPr>
      </p:pic>
      <p:sp>
        <p:nvSpPr>
          <p:cNvPr id="5" name="TextBox 4"/>
          <p:cNvSpPr txBox="1"/>
          <p:nvPr/>
        </p:nvSpPr>
        <p:spPr>
          <a:xfrm>
            <a:off x="2483768" y="1772816"/>
            <a:ext cx="6408712" cy="5293757"/>
          </a:xfrm>
          <a:prstGeom prst="rect">
            <a:avLst/>
          </a:prstGeom>
          <a:noFill/>
        </p:spPr>
        <p:txBody>
          <a:bodyPr wrap="square" rtlCol="0">
            <a:spAutoFit/>
          </a:bodyPr>
          <a:lstStyle/>
          <a:p>
            <a:r>
              <a:rPr lang="en-AU" b="1" dirty="0" smtClean="0">
                <a:latin typeface="Arial" pitchFamily="34" charset="0"/>
                <a:cs typeface="Arial" pitchFamily="34" charset="0"/>
              </a:rPr>
              <a:t>Security</a:t>
            </a:r>
            <a:endParaRPr lang="en-US" b="1" i="1" dirty="0" smtClean="0">
              <a:latin typeface="Arial" pitchFamily="34" charset="0"/>
              <a:cs typeface="Arial" pitchFamily="34" charset="0"/>
            </a:endParaRPr>
          </a:p>
          <a:p>
            <a:r>
              <a:rPr lang="en-AU" dirty="0" smtClean="0">
                <a:latin typeface="Arial" pitchFamily="34" charset="0"/>
                <a:cs typeface="Arial" pitchFamily="34" charset="0"/>
              </a:rPr>
              <a:t>Most workplaces have procedures which cover security and they can be any or all of the following:</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Security cards with ID and position of employees.</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Specified areas of staff access according to their jobs.</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Specific rules as to how certain jobs are performed.</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Sign in/out books or time clocks</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Specific evacuation procedures.</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Specific behaviour standards of staff and behaviour expectations of clientele.</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OH&amp;S procedures</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Lock up procedures.</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Cash-handling procedures.</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Any other procedures to ensure security of staff, guests and their property.</a:t>
            </a:r>
            <a:endParaRPr lang="en-US" dirty="0" smtClean="0">
              <a:latin typeface="Arial" pitchFamily="34" charset="0"/>
              <a:cs typeface="Arial" pitchFamily="34" charset="0"/>
            </a:endParaRPr>
          </a:p>
          <a:p>
            <a:endParaRPr lang="en-US"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571736" y="285728"/>
            <a:ext cx="3810000" cy="1357322"/>
          </a:xfrm>
        </p:spPr>
        <p:style>
          <a:lnRef idx="0">
            <a:schemeClr val="accent5"/>
          </a:lnRef>
          <a:fillRef idx="3">
            <a:schemeClr val="accent5"/>
          </a:fillRef>
          <a:effectRef idx="3">
            <a:schemeClr val="accent5"/>
          </a:effectRef>
          <a:fontRef idx="minor">
            <a:schemeClr val="lt1"/>
          </a:fontRef>
        </p:style>
        <p:txBody>
          <a:bodyPr/>
          <a:lstStyle/>
          <a:p>
            <a:r>
              <a:rPr lang="en-AU" dirty="0" smtClean="0"/>
              <a:t>SITXOHS001B</a:t>
            </a:r>
            <a:br>
              <a:rPr lang="en-AU" dirty="0" smtClean="0"/>
            </a:br>
            <a:r>
              <a:rPr lang="en-AU" dirty="0" smtClean="0"/>
              <a:t>Follow HEALTH, SAFETY AND SECURITY PROCEDURES</a:t>
            </a:r>
            <a:endParaRPr lang="en-AU" dirty="0"/>
          </a:p>
        </p:txBody>
      </p:sp>
      <p:pic>
        <p:nvPicPr>
          <p:cNvPr id="10" name="Content Placeholder 9" descr="books4.jpg"/>
          <p:cNvPicPr>
            <a:picLocks noGrp="1" noChangeAspect="1"/>
          </p:cNvPicPr>
          <p:nvPr>
            <p:ph sz="half" idx="1"/>
          </p:nvPr>
        </p:nvPicPr>
        <p:blipFill>
          <a:blip r:embed="rId3" cstate="print"/>
          <a:stretch>
            <a:fillRect/>
          </a:stretch>
        </p:blipFill>
        <p:spPr>
          <a:xfrm>
            <a:off x="0" y="0"/>
            <a:ext cx="2172305" cy="6858000"/>
          </a:xfrm>
        </p:spPr>
      </p:pic>
      <p:pic>
        <p:nvPicPr>
          <p:cNvPr id="12" name="Picture 11"/>
          <p:cNvPicPr/>
          <p:nvPr/>
        </p:nvPicPr>
        <p:blipFill>
          <a:blip r:embed="rId4" cstate="print"/>
          <a:stretch>
            <a:fillRect/>
          </a:stretch>
        </p:blipFill>
        <p:spPr bwMode="auto">
          <a:xfrm>
            <a:off x="7706209" y="0"/>
            <a:ext cx="1437791" cy="1173707"/>
          </a:xfrm>
          <a:prstGeom prst="rect">
            <a:avLst/>
          </a:prstGeom>
          <a:noFill/>
          <a:ln w="9525">
            <a:noFill/>
            <a:miter lim="800000"/>
            <a:headEnd/>
            <a:tailEnd/>
          </a:ln>
        </p:spPr>
      </p:pic>
      <p:sp>
        <p:nvSpPr>
          <p:cNvPr id="5" name="TextBox 4"/>
          <p:cNvSpPr txBox="1"/>
          <p:nvPr/>
        </p:nvSpPr>
        <p:spPr>
          <a:xfrm>
            <a:off x="2555776" y="1916832"/>
            <a:ext cx="6336704" cy="3139321"/>
          </a:xfrm>
          <a:prstGeom prst="rect">
            <a:avLst/>
          </a:prstGeom>
          <a:noFill/>
        </p:spPr>
        <p:txBody>
          <a:bodyPr wrap="square" rtlCol="0">
            <a:spAutoFit/>
          </a:bodyPr>
          <a:lstStyle/>
          <a:p>
            <a:r>
              <a:rPr lang="en-AU" b="1" dirty="0" smtClean="0">
                <a:latin typeface="Arial" pitchFamily="34" charset="0"/>
                <a:cs typeface="Arial" pitchFamily="34" charset="0"/>
              </a:rPr>
              <a:t>Undesirables</a:t>
            </a:r>
            <a:endParaRPr lang="en-US" b="1" dirty="0" smtClean="0">
              <a:latin typeface="Arial" pitchFamily="34" charset="0"/>
              <a:cs typeface="Arial" pitchFamily="34" charset="0"/>
            </a:endParaRPr>
          </a:p>
          <a:p>
            <a:r>
              <a:rPr lang="en-AU" dirty="0" smtClean="0">
                <a:latin typeface="Arial" pitchFamily="34" charset="0"/>
                <a:cs typeface="Arial" pitchFamily="34" charset="0"/>
              </a:rPr>
              <a:t> </a:t>
            </a:r>
            <a:endParaRPr lang="en-US" dirty="0" smtClean="0">
              <a:latin typeface="Arial" pitchFamily="34" charset="0"/>
              <a:cs typeface="Arial" pitchFamily="34" charset="0"/>
            </a:endParaRPr>
          </a:p>
          <a:p>
            <a:r>
              <a:rPr lang="en-AU" dirty="0" smtClean="0">
                <a:latin typeface="Arial" pitchFamily="34" charset="0"/>
                <a:cs typeface="Arial" pitchFamily="34" charset="0"/>
              </a:rPr>
              <a:t>The method of removing drunks or drug-affected and other suspicious or unusual characters is usually set by the manager.</a:t>
            </a:r>
            <a:endParaRPr lang="en-US" dirty="0" smtClean="0">
              <a:latin typeface="Arial" pitchFamily="34" charset="0"/>
              <a:cs typeface="Arial" pitchFamily="34" charset="0"/>
            </a:endParaRPr>
          </a:p>
          <a:p>
            <a:r>
              <a:rPr lang="en-AU" dirty="0" smtClean="0">
                <a:latin typeface="Arial" pitchFamily="34" charset="0"/>
                <a:cs typeface="Arial" pitchFamily="34" charset="0"/>
              </a:rPr>
              <a:t> </a:t>
            </a:r>
            <a:r>
              <a:rPr lang="en-AU" b="1" dirty="0" smtClean="0">
                <a:latin typeface="Arial" pitchFamily="34" charset="0"/>
                <a:cs typeface="Arial" pitchFamily="34" charset="0"/>
              </a:rPr>
              <a:t/>
            </a:r>
            <a:br>
              <a:rPr lang="en-AU" b="1" dirty="0" smtClean="0">
                <a:latin typeface="Arial" pitchFamily="34" charset="0"/>
                <a:cs typeface="Arial" pitchFamily="34" charset="0"/>
              </a:rPr>
            </a:br>
            <a:r>
              <a:rPr lang="en-AU" b="1" dirty="0" smtClean="0">
                <a:latin typeface="Arial" pitchFamily="34" charset="0"/>
                <a:cs typeface="Arial" pitchFamily="34" charset="0"/>
              </a:rPr>
              <a:t>Lost and found</a:t>
            </a:r>
          </a:p>
          <a:p>
            <a:endParaRPr lang="en-US" b="1" i="1" dirty="0" smtClean="0">
              <a:latin typeface="Arial" pitchFamily="34" charset="0"/>
              <a:cs typeface="Arial" pitchFamily="34" charset="0"/>
            </a:endParaRPr>
          </a:p>
          <a:p>
            <a:r>
              <a:rPr lang="en-AU" dirty="0" smtClean="0">
                <a:latin typeface="Arial" pitchFamily="34" charset="0"/>
                <a:cs typeface="Arial" pitchFamily="34" charset="0"/>
              </a:rPr>
              <a:t>Any property that you find must be handed in to your supervisor, manager or security as soon as possible.</a:t>
            </a:r>
            <a:endParaRPr lang="en-US" dirty="0" smtClean="0">
              <a:latin typeface="Arial" pitchFamily="34" charset="0"/>
              <a:cs typeface="Arial" pitchFamily="34" charset="0"/>
            </a:endParaRPr>
          </a:p>
          <a:p>
            <a:endParaRPr lang="en-US"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571736" y="285728"/>
            <a:ext cx="3810000" cy="1357322"/>
          </a:xfrm>
        </p:spPr>
        <p:style>
          <a:lnRef idx="0">
            <a:schemeClr val="accent5"/>
          </a:lnRef>
          <a:fillRef idx="3">
            <a:schemeClr val="accent5"/>
          </a:fillRef>
          <a:effectRef idx="3">
            <a:schemeClr val="accent5"/>
          </a:effectRef>
          <a:fontRef idx="minor">
            <a:schemeClr val="lt1"/>
          </a:fontRef>
        </p:style>
        <p:txBody>
          <a:bodyPr/>
          <a:lstStyle/>
          <a:p>
            <a:r>
              <a:rPr lang="en-AU" dirty="0" smtClean="0"/>
              <a:t>SITXOHS001B</a:t>
            </a:r>
            <a:br>
              <a:rPr lang="en-AU" dirty="0" smtClean="0"/>
            </a:br>
            <a:r>
              <a:rPr lang="en-AU" dirty="0" smtClean="0"/>
              <a:t>Follow HEALTH, SAFETY AND SECURITY PROCEDURES</a:t>
            </a:r>
            <a:endParaRPr lang="en-AU" dirty="0"/>
          </a:p>
        </p:txBody>
      </p:sp>
      <p:pic>
        <p:nvPicPr>
          <p:cNvPr id="10" name="Content Placeholder 9" descr="books4.jpg"/>
          <p:cNvPicPr>
            <a:picLocks noGrp="1" noChangeAspect="1"/>
          </p:cNvPicPr>
          <p:nvPr>
            <p:ph sz="half" idx="1"/>
          </p:nvPr>
        </p:nvPicPr>
        <p:blipFill>
          <a:blip r:embed="rId3" cstate="print"/>
          <a:stretch>
            <a:fillRect/>
          </a:stretch>
        </p:blipFill>
        <p:spPr>
          <a:xfrm>
            <a:off x="0" y="0"/>
            <a:ext cx="2172305" cy="6858000"/>
          </a:xfrm>
        </p:spPr>
      </p:pic>
      <p:pic>
        <p:nvPicPr>
          <p:cNvPr id="12" name="Picture 11"/>
          <p:cNvPicPr/>
          <p:nvPr/>
        </p:nvPicPr>
        <p:blipFill>
          <a:blip r:embed="rId4" cstate="print"/>
          <a:stretch>
            <a:fillRect/>
          </a:stretch>
        </p:blipFill>
        <p:spPr bwMode="auto">
          <a:xfrm>
            <a:off x="7706209" y="0"/>
            <a:ext cx="1437791" cy="1173707"/>
          </a:xfrm>
          <a:prstGeom prst="rect">
            <a:avLst/>
          </a:prstGeom>
          <a:noFill/>
          <a:ln w="9525">
            <a:noFill/>
            <a:miter lim="800000"/>
            <a:headEnd/>
            <a:tailEnd/>
          </a:ln>
        </p:spPr>
      </p:pic>
      <p:sp>
        <p:nvSpPr>
          <p:cNvPr id="5" name="TextBox 4"/>
          <p:cNvSpPr txBox="1"/>
          <p:nvPr/>
        </p:nvSpPr>
        <p:spPr>
          <a:xfrm>
            <a:off x="2555776" y="1916832"/>
            <a:ext cx="6192688" cy="1415772"/>
          </a:xfrm>
          <a:prstGeom prst="rect">
            <a:avLst/>
          </a:prstGeom>
          <a:noFill/>
        </p:spPr>
        <p:txBody>
          <a:bodyPr wrap="square" rtlCol="0">
            <a:spAutoFit/>
          </a:bodyPr>
          <a:lstStyle/>
          <a:p>
            <a:r>
              <a:rPr lang="en-AU" sz="3200" b="1" u="sng" dirty="0" smtClean="0">
                <a:latin typeface="Arial" pitchFamily="34" charset="0"/>
                <a:cs typeface="Arial" pitchFamily="34" charset="0"/>
              </a:rPr>
              <a:t>Activity 5</a:t>
            </a:r>
            <a:endParaRPr lang="en-US" sz="3200" u="sng" dirty="0" smtClean="0">
              <a:latin typeface="Arial" pitchFamily="34" charset="0"/>
              <a:cs typeface="Arial" pitchFamily="34" charset="0"/>
            </a:endParaRPr>
          </a:p>
          <a:p>
            <a:r>
              <a:rPr lang="en-AU" dirty="0" smtClean="0">
                <a:latin typeface="Arial" pitchFamily="34" charset="0"/>
                <a:cs typeface="Arial" pitchFamily="34" charset="0"/>
              </a:rPr>
              <a:t> </a:t>
            </a:r>
            <a:endParaRPr lang="en-US" dirty="0" smtClean="0">
              <a:latin typeface="Arial" pitchFamily="34" charset="0"/>
              <a:cs typeface="Arial" pitchFamily="34" charset="0"/>
            </a:endParaRPr>
          </a:p>
          <a:p>
            <a:r>
              <a:rPr lang="en-AU" dirty="0" smtClean="0">
                <a:latin typeface="Arial" pitchFamily="34" charset="0"/>
                <a:cs typeface="Arial" pitchFamily="34" charset="0"/>
              </a:rPr>
              <a:t>For the security problems identified in the previous activity give a solution to each</a:t>
            </a:r>
            <a:endParaRPr lang="en-US" dirty="0">
              <a:latin typeface="Arial" pitchFamily="34" charset="0"/>
              <a:cs typeface="Arial" pitchFamily="34" charset="0"/>
            </a:endParaRPr>
          </a:p>
        </p:txBody>
      </p:sp>
      <p:graphicFrame>
        <p:nvGraphicFramePr>
          <p:cNvPr id="6" name="Table 5"/>
          <p:cNvGraphicFramePr>
            <a:graphicFrameLocks noGrp="1"/>
          </p:cNvGraphicFramePr>
          <p:nvPr/>
        </p:nvGraphicFramePr>
        <p:xfrm>
          <a:off x="2483768" y="3645024"/>
          <a:ext cx="6096000" cy="1950720"/>
        </p:xfrm>
        <a:graphic>
          <a:graphicData uri="http://schemas.openxmlformats.org/drawingml/2006/table">
            <a:tbl>
              <a:tblPr/>
              <a:tblGrid>
                <a:gridCol w="2407685"/>
                <a:gridCol w="3688315"/>
              </a:tblGrid>
              <a:tr h="243688">
                <a:tc>
                  <a:txBody>
                    <a:bodyPr/>
                    <a:lstStyle/>
                    <a:p>
                      <a:pPr marL="0" marR="0" algn="ctr">
                        <a:spcBef>
                          <a:spcPts val="300"/>
                        </a:spcBef>
                        <a:spcAft>
                          <a:spcPts val="600"/>
                        </a:spcAft>
                      </a:pPr>
                      <a:r>
                        <a:rPr lang="en-AU" sz="1600" b="1" cap="all">
                          <a:latin typeface="Times New Roman"/>
                          <a:ea typeface="Times New Roman"/>
                        </a:rPr>
                        <a:t>SECURITY PROBLEM</a:t>
                      </a:r>
                      <a:endParaRPr lang="en-US" sz="1200" b="1" cap="all">
                        <a:latin typeface="Times New Roman"/>
                        <a:ea typeface="Times New Roman"/>
                      </a:endParaRPr>
                    </a:p>
                  </a:txBody>
                  <a:tcPr marL="68537" marR="6853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DFDFDF"/>
                      </a:bgClr>
                    </a:pattFill>
                  </a:tcPr>
                </a:tc>
                <a:tc>
                  <a:txBody>
                    <a:bodyPr/>
                    <a:lstStyle/>
                    <a:p>
                      <a:pPr marL="0" marR="0" algn="ctr">
                        <a:spcBef>
                          <a:spcPts val="300"/>
                        </a:spcBef>
                        <a:spcAft>
                          <a:spcPts val="600"/>
                        </a:spcAft>
                      </a:pPr>
                      <a:r>
                        <a:rPr lang="en-AU" sz="1600" b="1" cap="all">
                          <a:latin typeface="Times New Roman"/>
                          <a:ea typeface="Times New Roman"/>
                        </a:rPr>
                        <a:t>POSSIBLE SOLUTION</a:t>
                      </a:r>
                      <a:endParaRPr lang="en-US" sz="1200" b="1" cap="all">
                        <a:latin typeface="Times New Roman"/>
                        <a:ea typeface="Times New Roman"/>
                      </a:endParaRPr>
                    </a:p>
                  </a:txBody>
                  <a:tcPr marL="68537" marR="6853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DFDFDF"/>
                      </a:bgClr>
                    </a:pattFill>
                  </a:tcPr>
                </a:tc>
              </a:tr>
              <a:tr h="213227">
                <a:tc>
                  <a:txBody>
                    <a:bodyPr/>
                    <a:lstStyle/>
                    <a:p>
                      <a:pPr marL="0" marR="0">
                        <a:spcBef>
                          <a:spcPts val="0"/>
                        </a:spcBef>
                        <a:spcAft>
                          <a:spcPts val="0"/>
                        </a:spcAft>
                      </a:pPr>
                      <a:r>
                        <a:rPr lang="en-AU" sz="1400" dirty="0">
                          <a:latin typeface="Times New Roman"/>
                          <a:ea typeface="Times New Roman"/>
                        </a:rPr>
                        <a:t>1.</a:t>
                      </a:r>
                      <a:endParaRPr lang="en-US" sz="1400" dirty="0">
                        <a:latin typeface="Times New Roman"/>
                        <a:ea typeface="Times New Roman"/>
                      </a:endParaRPr>
                    </a:p>
                  </a:txBody>
                  <a:tcPr marL="68537" marR="6853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spcBef>
                          <a:spcPts val="0"/>
                        </a:spcBef>
                        <a:spcAft>
                          <a:spcPts val="0"/>
                        </a:spcAft>
                      </a:pPr>
                      <a:endParaRPr lang="en-AU" sz="1400">
                        <a:latin typeface="Times New Roman"/>
                        <a:ea typeface="Times New Roman"/>
                      </a:endParaRPr>
                    </a:p>
                  </a:txBody>
                  <a:tcPr marL="68537" marR="6853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213227">
                <a:tc>
                  <a:txBody>
                    <a:bodyPr/>
                    <a:lstStyle/>
                    <a:p>
                      <a:pPr marL="0" marR="0">
                        <a:spcBef>
                          <a:spcPts val="0"/>
                        </a:spcBef>
                        <a:spcAft>
                          <a:spcPts val="0"/>
                        </a:spcAft>
                      </a:pPr>
                      <a:r>
                        <a:rPr lang="en-AU" sz="1400" dirty="0">
                          <a:latin typeface="Times New Roman"/>
                          <a:ea typeface="Times New Roman"/>
                        </a:rPr>
                        <a:t>2.</a:t>
                      </a:r>
                      <a:endParaRPr lang="en-US" sz="1400" dirty="0">
                        <a:latin typeface="Times New Roman"/>
                        <a:ea typeface="Times New Roman"/>
                      </a:endParaRPr>
                    </a:p>
                  </a:txBody>
                  <a:tcPr marL="68537" marR="6853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spcBef>
                          <a:spcPts val="0"/>
                        </a:spcBef>
                        <a:spcAft>
                          <a:spcPts val="0"/>
                        </a:spcAft>
                      </a:pPr>
                      <a:endParaRPr lang="en-AU" sz="1400">
                        <a:latin typeface="Times New Roman"/>
                        <a:ea typeface="Times New Roman"/>
                      </a:endParaRPr>
                    </a:p>
                  </a:txBody>
                  <a:tcPr marL="68537" marR="6853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213227">
                <a:tc>
                  <a:txBody>
                    <a:bodyPr/>
                    <a:lstStyle/>
                    <a:p>
                      <a:pPr marL="0" marR="0">
                        <a:spcBef>
                          <a:spcPts val="0"/>
                        </a:spcBef>
                        <a:spcAft>
                          <a:spcPts val="0"/>
                        </a:spcAft>
                      </a:pPr>
                      <a:r>
                        <a:rPr lang="en-AU" sz="1400" dirty="0">
                          <a:latin typeface="Times New Roman"/>
                          <a:ea typeface="Times New Roman"/>
                        </a:rPr>
                        <a:t>3.</a:t>
                      </a:r>
                      <a:endParaRPr lang="en-US" sz="1400" dirty="0">
                        <a:latin typeface="Times New Roman"/>
                        <a:ea typeface="Times New Roman"/>
                      </a:endParaRPr>
                    </a:p>
                  </a:txBody>
                  <a:tcPr marL="68537" marR="6853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spcBef>
                          <a:spcPts val="0"/>
                        </a:spcBef>
                        <a:spcAft>
                          <a:spcPts val="0"/>
                        </a:spcAft>
                      </a:pPr>
                      <a:endParaRPr lang="en-AU" sz="1400">
                        <a:latin typeface="Times New Roman"/>
                        <a:ea typeface="Times New Roman"/>
                      </a:endParaRPr>
                    </a:p>
                  </a:txBody>
                  <a:tcPr marL="68537" marR="6853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213227">
                <a:tc>
                  <a:txBody>
                    <a:bodyPr/>
                    <a:lstStyle/>
                    <a:p>
                      <a:pPr marL="0" marR="0">
                        <a:spcBef>
                          <a:spcPts val="0"/>
                        </a:spcBef>
                        <a:spcAft>
                          <a:spcPts val="0"/>
                        </a:spcAft>
                      </a:pPr>
                      <a:r>
                        <a:rPr lang="en-AU" sz="1400" dirty="0">
                          <a:latin typeface="Times New Roman"/>
                          <a:ea typeface="Times New Roman"/>
                        </a:rPr>
                        <a:t>4.</a:t>
                      </a:r>
                      <a:endParaRPr lang="en-US" sz="1400" dirty="0">
                        <a:latin typeface="Times New Roman"/>
                        <a:ea typeface="Times New Roman"/>
                      </a:endParaRPr>
                    </a:p>
                  </a:txBody>
                  <a:tcPr marL="68537" marR="6853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spcBef>
                          <a:spcPts val="0"/>
                        </a:spcBef>
                        <a:spcAft>
                          <a:spcPts val="0"/>
                        </a:spcAft>
                      </a:pPr>
                      <a:endParaRPr lang="en-AU" sz="1400" dirty="0">
                        <a:latin typeface="Times New Roman"/>
                        <a:ea typeface="Times New Roman"/>
                      </a:endParaRPr>
                    </a:p>
                  </a:txBody>
                  <a:tcPr marL="68537" marR="6853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213227">
                <a:tc>
                  <a:txBody>
                    <a:bodyPr/>
                    <a:lstStyle/>
                    <a:p>
                      <a:pPr marL="0" marR="0">
                        <a:spcBef>
                          <a:spcPts val="0"/>
                        </a:spcBef>
                        <a:spcAft>
                          <a:spcPts val="0"/>
                        </a:spcAft>
                      </a:pPr>
                      <a:r>
                        <a:rPr lang="en-AU" sz="1400">
                          <a:latin typeface="Times New Roman"/>
                          <a:ea typeface="Times New Roman"/>
                        </a:rPr>
                        <a:t>5.</a:t>
                      </a:r>
                      <a:endParaRPr lang="en-US" sz="1400">
                        <a:latin typeface="Times New Roman"/>
                        <a:ea typeface="Times New Roman"/>
                      </a:endParaRPr>
                    </a:p>
                  </a:txBody>
                  <a:tcPr marL="68537" marR="6853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spcBef>
                          <a:spcPts val="0"/>
                        </a:spcBef>
                        <a:spcAft>
                          <a:spcPts val="0"/>
                        </a:spcAft>
                      </a:pPr>
                      <a:endParaRPr lang="en-AU" sz="1400" dirty="0">
                        <a:latin typeface="Times New Roman"/>
                        <a:ea typeface="Times New Roman"/>
                      </a:endParaRPr>
                    </a:p>
                  </a:txBody>
                  <a:tcPr marL="68537" marR="6853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213227">
                <a:tc>
                  <a:txBody>
                    <a:bodyPr/>
                    <a:lstStyle/>
                    <a:p>
                      <a:pPr marL="0" marR="0">
                        <a:spcBef>
                          <a:spcPts val="0"/>
                        </a:spcBef>
                        <a:spcAft>
                          <a:spcPts val="0"/>
                        </a:spcAft>
                      </a:pPr>
                      <a:r>
                        <a:rPr lang="en-AU" sz="1400">
                          <a:latin typeface="Times New Roman"/>
                          <a:ea typeface="Times New Roman"/>
                        </a:rPr>
                        <a:t>6.</a:t>
                      </a:r>
                      <a:endParaRPr lang="en-US" sz="1400">
                        <a:latin typeface="Times New Roman"/>
                        <a:ea typeface="Times New Roman"/>
                      </a:endParaRPr>
                    </a:p>
                  </a:txBody>
                  <a:tcPr marL="68537" marR="6853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spcBef>
                          <a:spcPts val="0"/>
                        </a:spcBef>
                        <a:spcAft>
                          <a:spcPts val="0"/>
                        </a:spcAft>
                      </a:pPr>
                      <a:endParaRPr lang="en-AU" sz="1400" dirty="0">
                        <a:latin typeface="Times New Roman"/>
                        <a:ea typeface="Times New Roman"/>
                      </a:endParaRPr>
                    </a:p>
                  </a:txBody>
                  <a:tcPr marL="68537" marR="6853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213227">
                <a:tc>
                  <a:txBody>
                    <a:bodyPr/>
                    <a:lstStyle/>
                    <a:p>
                      <a:pPr marL="0" marR="0">
                        <a:spcBef>
                          <a:spcPts val="0"/>
                        </a:spcBef>
                        <a:spcAft>
                          <a:spcPts val="0"/>
                        </a:spcAft>
                      </a:pPr>
                      <a:r>
                        <a:rPr lang="en-AU" sz="1400">
                          <a:latin typeface="Times New Roman"/>
                          <a:ea typeface="Times New Roman"/>
                        </a:rPr>
                        <a:t>7.</a:t>
                      </a:r>
                      <a:endParaRPr lang="en-US" sz="1400">
                        <a:latin typeface="Times New Roman"/>
                        <a:ea typeface="Times New Roman"/>
                      </a:endParaRPr>
                    </a:p>
                  </a:txBody>
                  <a:tcPr marL="68537" marR="6853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spcBef>
                          <a:spcPts val="0"/>
                        </a:spcBef>
                        <a:spcAft>
                          <a:spcPts val="0"/>
                        </a:spcAft>
                      </a:pPr>
                      <a:endParaRPr lang="en-AU" sz="1400" dirty="0">
                        <a:latin typeface="Times New Roman"/>
                        <a:ea typeface="Times New Roman"/>
                      </a:endParaRPr>
                    </a:p>
                  </a:txBody>
                  <a:tcPr marL="68537" marR="6853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213227">
                <a:tc>
                  <a:txBody>
                    <a:bodyPr/>
                    <a:lstStyle/>
                    <a:p>
                      <a:pPr marL="0" marR="0">
                        <a:spcBef>
                          <a:spcPts val="0"/>
                        </a:spcBef>
                        <a:spcAft>
                          <a:spcPts val="0"/>
                        </a:spcAft>
                      </a:pPr>
                      <a:r>
                        <a:rPr lang="en-AU" sz="1400">
                          <a:latin typeface="Times New Roman"/>
                          <a:ea typeface="Times New Roman"/>
                        </a:rPr>
                        <a:t>8.</a:t>
                      </a:r>
                      <a:endParaRPr lang="en-US" sz="1400">
                        <a:latin typeface="Times New Roman"/>
                        <a:ea typeface="Times New Roman"/>
                      </a:endParaRPr>
                    </a:p>
                  </a:txBody>
                  <a:tcPr marL="68537" marR="6853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spcBef>
                          <a:spcPts val="0"/>
                        </a:spcBef>
                        <a:spcAft>
                          <a:spcPts val="0"/>
                        </a:spcAft>
                      </a:pPr>
                      <a:endParaRPr lang="en-AU" sz="1400" dirty="0">
                        <a:latin typeface="Times New Roman"/>
                        <a:ea typeface="Times New Roman"/>
                      </a:endParaRPr>
                    </a:p>
                  </a:txBody>
                  <a:tcPr marL="68537" marR="6853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571736" y="285728"/>
            <a:ext cx="3810000" cy="1357322"/>
          </a:xfrm>
        </p:spPr>
        <p:style>
          <a:lnRef idx="0">
            <a:schemeClr val="accent5"/>
          </a:lnRef>
          <a:fillRef idx="3">
            <a:schemeClr val="accent5"/>
          </a:fillRef>
          <a:effectRef idx="3">
            <a:schemeClr val="accent5"/>
          </a:effectRef>
          <a:fontRef idx="minor">
            <a:schemeClr val="lt1"/>
          </a:fontRef>
        </p:style>
        <p:txBody>
          <a:bodyPr/>
          <a:lstStyle/>
          <a:p>
            <a:r>
              <a:rPr lang="en-AU" dirty="0" smtClean="0"/>
              <a:t>SITXOHS001B</a:t>
            </a:r>
            <a:br>
              <a:rPr lang="en-AU" dirty="0" smtClean="0"/>
            </a:br>
            <a:r>
              <a:rPr lang="en-AU" dirty="0" smtClean="0"/>
              <a:t>Follow HEALTH, SAFETY AND SECURITY PROCEDURES</a:t>
            </a:r>
            <a:endParaRPr lang="en-AU" dirty="0"/>
          </a:p>
        </p:txBody>
      </p:sp>
      <p:pic>
        <p:nvPicPr>
          <p:cNvPr id="10" name="Content Placeholder 9" descr="books4.jpg"/>
          <p:cNvPicPr>
            <a:picLocks noGrp="1" noChangeAspect="1"/>
          </p:cNvPicPr>
          <p:nvPr>
            <p:ph sz="half" idx="1"/>
          </p:nvPr>
        </p:nvPicPr>
        <p:blipFill>
          <a:blip r:embed="rId3" cstate="print"/>
          <a:stretch>
            <a:fillRect/>
          </a:stretch>
        </p:blipFill>
        <p:spPr>
          <a:xfrm>
            <a:off x="0" y="0"/>
            <a:ext cx="2172305" cy="6858000"/>
          </a:xfrm>
        </p:spPr>
      </p:pic>
      <p:pic>
        <p:nvPicPr>
          <p:cNvPr id="12" name="Picture 11"/>
          <p:cNvPicPr/>
          <p:nvPr/>
        </p:nvPicPr>
        <p:blipFill>
          <a:blip r:embed="rId4" cstate="print"/>
          <a:stretch>
            <a:fillRect/>
          </a:stretch>
        </p:blipFill>
        <p:spPr bwMode="auto">
          <a:xfrm>
            <a:off x="7706209" y="0"/>
            <a:ext cx="1437791" cy="1173707"/>
          </a:xfrm>
          <a:prstGeom prst="rect">
            <a:avLst/>
          </a:prstGeom>
          <a:noFill/>
          <a:ln w="9525">
            <a:noFill/>
            <a:miter lim="800000"/>
            <a:headEnd/>
            <a:tailEnd/>
          </a:ln>
        </p:spPr>
      </p:pic>
      <p:sp>
        <p:nvSpPr>
          <p:cNvPr id="5" name="TextBox 4"/>
          <p:cNvSpPr txBox="1"/>
          <p:nvPr/>
        </p:nvSpPr>
        <p:spPr>
          <a:xfrm>
            <a:off x="2555776" y="1916832"/>
            <a:ext cx="6336704" cy="4708981"/>
          </a:xfrm>
          <a:prstGeom prst="rect">
            <a:avLst/>
          </a:prstGeom>
          <a:noFill/>
        </p:spPr>
        <p:txBody>
          <a:bodyPr wrap="square" rtlCol="0">
            <a:spAutoFit/>
          </a:bodyPr>
          <a:lstStyle/>
          <a:p>
            <a:r>
              <a:rPr lang="en-AU" b="1" dirty="0" smtClean="0">
                <a:latin typeface="Arial" pitchFamily="34" charset="0"/>
                <a:cs typeface="Arial" pitchFamily="34" charset="0"/>
              </a:rPr>
              <a:t>Personal Protective Equipment (PPE) </a:t>
            </a:r>
          </a:p>
          <a:p>
            <a:endParaRPr lang="en-AU" b="1" dirty="0" smtClean="0">
              <a:latin typeface="Arial" pitchFamily="34" charset="0"/>
              <a:cs typeface="Arial" pitchFamily="34" charset="0"/>
            </a:endParaRPr>
          </a:p>
          <a:p>
            <a:r>
              <a:rPr lang="en-AU" dirty="0" smtClean="0">
                <a:latin typeface="Arial" pitchFamily="34" charset="0"/>
                <a:cs typeface="Arial" pitchFamily="34" charset="0"/>
              </a:rPr>
              <a:t>Some tasks we do can be dangerous if we do not protect ourselves, such as when we are using chemicals or dangerous equipment. </a:t>
            </a:r>
            <a:endParaRPr lang="en-AU" b="1" dirty="0" smtClean="0">
              <a:latin typeface="Arial" pitchFamily="34" charset="0"/>
              <a:cs typeface="Arial" pitchFamily="34" charset="0"/>
            </a:endParaRPr>
          </a:p>
          <a:p>
            <a:endParaRPr lang="en-US" b="1" dirty="0" smtClean="0">
              <a:latin typeface="Arial" pitchFamily="34" charset="0"/>
              <a:cs typeface="Arial" pitchFamily="34" charset="0"/>
            </a:endParaRPr>
          </a:p>
          <a:p>
            <a:r>
              <a:rPr lang="en-AU" dirty="0" smtClean="0">
                <a:latin typeface="Arial" pitchFamily="34" charset="0"/>
                <a:cs typeface="Arial" pitchFamily="34" charset="0"/>
              </a:rPr>
              <a:t>You may need to use PPE when: </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Using a chemical to clean cooking equipment </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Are working in transport areas such as a storeroom with forklifts </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When using power tools to carry out maintenance work</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When cleaning using any chemicals</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When disposing of glass into bins</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When working where heavy items are</a:t>
            </a:r>
            <a:endParaRPr lang="en-US" dirty="0" smtClean="0">
              <a:latin typeface="Arial" pitchFamily="34" charset="0"/>
              <a:cs typeface="Arial" pitchFamily="34" charset="0"/>
            </a:endParaRPr>
          </a:p>
          <a:p>
            <a:endParaRPr lang="en-US" dirty="0"/>
          </a:p>
        </p:txBody>
      </p:sp>
      <p:pic>
        <p:nvPicPr>
          <p:cNvPr id="6" name="Picture 5" descr="ppe.jpg"/>
          <p:cNvPicPr/>
          <p:nvPr/>
        </p:nvPicPr>
        <p:blipFill>
          <a:blip r:embed="rId6" cstate="print"/>
          <a:stretch>
            <a:fillRect/>
          </a:stretch>
        </p:blipFill>
        <p:spPr>
          <a:xfrm>
            <a:off x="7236296" y="5445224"/>
            <a:ext cx="1375127" cy="1012513"/>
          </a:xfrm>
          <a:prstGeom prst="rect">
            <a:avLst/>
          </a:prstGeom>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571736" y="285728"/>
            <a:ext cx="3810000" cy="1357322"/>
          </a:xfrm>
        </p:spPr>
        <p:style>
          <a:lnRef idx="0">
            <a:schemeClr val="accent5"/>
          </a:lnRef>
          <a:fillRef idx="3">
            <a:schemeClr val="accent5"/>
          </a:fillRef>
          <a:effectRef idx="3">
            <a:schemeClr val="accent5"/>
          </a:effectRef>
          <a:fontRef idx="minor">
            <a:schemeClr val="lt1"/>
          </a:fontRef>
        </p:style>
        <p:txBody>
          <a:bodyPr/>
          <a:lstStyle/>
          <a:p>
            <a:r>
              <a:rPr lang="en-AU" dirty="0" smtClean="0"/>
              <a:t>SITXOHS001B</a:t>
            </a:r>
            <a:br>
              <a:rPr lang="en-AU" dirty="0" smtClean="0"/>
            </a:br>
            <a:r>
              <a:rPr lang="en-AU" dirty="0" smtClean="0"/>
              <a:t>Follow HEALTH, SAFETY AND SECURITY PROCEDURES</a:t>
            </a:r>
            <a:endParaRPr lang="en-AU" dirty="0"/>
          </a:p>
        </p:txBody>
      </p:sp>
      <p:pic>
        <p:nvPicPr>
          <p:cNvPr id="10" name="Content Placeholder 9" descr="books4.jpg"/>
          <p:cNvPicPr>
            <a:picLocks noGrp="1" noChangeAspect="1"/>
          </p:cNvPicPr>
          <p:nvPr>
            <p:ph sz="half" idx="1"/>
          </p:nvPr>
        </p:nvPicPr>
        <p:blipFill>
          <a:blip r:embed="rId3" cstate="print"/>
          <a:stretch>
            <a:fillRect/>
          </a:stretch>
        </p:blipFill>
        <p:spPr>
          <a:xfrm>
            <a:off x="0" y="0"/>
            <a:ext cx="2172305" cy="6858000"/>
          </a:xfrm>
        </p:spPr>
      </p:pic>
      <p:pic>
        <p:nvPicPr>
          <p:cNvPr id="12" name="Picture 11"/>
          <p:cNvPicPr/>
          <p:nvPr/>
        </p:nvPicPr>
        <p:blipFill>
          <a:blip r:embed="rId4" cstate="print"/>
          <a:stretch>
            <a:fillRect/>
          </a:stretch>
        </p:blipFill>
        <p:spPr bwMode="auto">
          <a:xfrm>
            <a:off x="7706209" y="0"/>
            <a:ext cx="1437791" cy="1173707"/>
          </a:xfrm>
          <a:prstGeom prst="rect">
            <a:avLst/>
          </a:prstGeom>
          <a:noFill/>
          <a:ln w="9525">
            <a:noFill/>
            <a:miter lim="800000"/>
            <a:headEnd/>
            <a:tailEnd/>
          </a:ln>
        </p:spPr>
      </p:pic>
      <p:sp>
        <p:nvSpPr>
          <p:cNvPr id="5" name="TextBox 4"/>
          <p:cNvSpPr txBox="1"/>
          <p:nvPr/>
        </p:nvSpPr>
        <p:spPr>
          <a:xfrm>
            <a:off x="2555776" y="1916832"/>
            <a:ext cx="6336704" cy="1631216"/>
          </a:xfrm>
          <a:prstGeom prst="rect">
            <a:avLst/>
          </a:prstGeom>
          <a:noFill/>
        </p:spPr>
        <p:txBody>
          <a:bodyPr wrap="square" rtlCol="0">
            <a:spAutoFit/>
          </a:bodyPr>
          <a:lstStyle/>
          <a:p>
            <a:r>
              <a:rPr lang="en-AU" b="1" cap="all" dirty="0" smtClean="0">
                <a:latin typeface="Arial" pitchFamily="34" charset="0"/>
                <a:cs typeface="Arial" pitchFamily="34" charset="0"/>
              </a:rPr>
              <a:t>Emergency situations</a:t>
            </a:r>
            <a:endParaRPr lang="en-US" b="1" cap="all" dirty="0" smtClean="0">
              <a:latin typeface="Arial" pitchFamily="34" charset="0"/>
              <a:cs typeface="Arial" pitchFamily="34" charset="0"/>
            </a:endParaRPr>
          </a:p>
          <a:p>
            <a:r>
              <a:rPr lang="en-AU" b="1" dirty="0" smtClean="0">
                <a:latin typeface="Arial" pitchFamily="34" charset="0"/>
                <a:cs typeface="Arial" pitchFamily="34" charset="0"/>
              </a:rPr>
              <a:t> </a:t>
            </a:r>
            <a:endParaRPr lang="en-US" b="1" dirty="0" smtClean="0">
              <a:latin typeface="Arial" pitchFamily="34" charset="0"/>
              <a:cs typeface="Arial" pitchFamily="34" charset="0"/>
            </a:endParaRPr>
          </a:p>
          <a:p>
            <a:pPr>
              <a:spcBef>
                <a:spcPts val="600"/>
              </a:spcBef>
              <a:buBlip>
                <a:blip r:embed="rId5"/>
              </a:buBlip>
            </a:pPr>
            <a:r>
              <a:rPr lang="en-AU" dirty="0" smtClean="0">
                <a:latin typeface="Arial" pitchFamily="34" charset="0"/>
                <a:cs typeface="Arial" pitchFamily="34" charset="0"/>
              </a:rPr>
              <a:t>Bomb threats</a:t>
            </a:r>
            <a:endParaRPr lang="en-US" dirty="0" smtClean="0">
              <a:latin typeface="Arial" pitchFamily="34" charset="0"/>
              <a:cs typeface="Arial" pitchFamily="34" charset="0"/>
            </a:endParaRPr>
          </a:p>
          <a:p>
            <a:pPr>
              <a:spcBef>
                <a:spcPts val="600"/>
              </a:spcBef>
              <a:buBlip>
                <a:blip r:embed="rId5"/>
              </a:buBlip>
            </a:pPr>
            <a:r>
              <a:rPr lang="en-US" dirty="0" smtClean="0">
                <a:latin typeface="Arial" pitchFamily="34" charset="0"/>
                <a:cs typeface="Arial" pitchFamily="34" charset="0"/>
              </a:rPr>
              <a:t>Fire</a:t>
            </a:r>
          </a:p>
          <a:p>
            <a:endParaRPr lang="en-US" dirty="0"/>
          </a:p>
        </p:txBody>
      </p:sp>
      <p:pic>
        <p:nvPicPr>
          <p:cNvPr id="6" name="il_fi" descr="http://www.iafflocal853.org/pics/suspicious%20package.jpg"/>
          <p:cNvPicPr/>
          <p:nvPr/>
        </p:nvPicPr>
        <p:blipFill>
          <a:blip r:embed="rId6" cstate="print"/>
          <a:srcRect/>
          <a:stretch>
            <a:fillRect/>
          </a:stretch>
        </p:blipFill>
        <p:spPr bwMode="auto">
          <a:xfrm>
            <a:off x="2771800" y="4005064"/>
            <a:ext cx="2304256" cy="1512168"/>
          </a:xfrm>
          <a:prstGeom prst="rect">
            <a:avLst/>
          </a:prstGeom>
          <a:noFill/>
          <a:ln w="9525">
            <a:noFill/>
            <a:miter lim="800000"/>
            <a:headEnd/>
            <a:tailEnd/>
          </a:ln>
        </p:spPr>
      </p:pic>
      <p:pic>
        <p:nvPicPr>
          <p:cNvPr id="8" name="Picture 7" descr="exit.jpg"/>
          <p:cNvPicPr/>
          <p:nvPr/>
        </p:nvPicPr>
        <p:blipFill>
          <a:blip r:embed="rId7" cstate="print"/>
          <a:stretch>
            <a:fillRect/>
          </a:stretch>
        </p:blipFill>
        <p:spPr>
          <a:xfrm>
            <a:off x="5292080" y="4077072"/>
            <a:ext cx="3347661" cy="1403498"/>
          </a:xfrm>
          <a:prstGeom prst="rect">
            <a:avLst/>
          </a:prstGeom>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571736" y="285728"/>
            <a:ext cx="3810000" cy="1357322"/>
          </a:xfrm>
        </p:spPr>
        <p:style>
          <a:lnRef idx="0">
            <a:schemeClr val="accent5"/>
          </a:lnRef>
          <a:fillRef idx="3">
            <a:schemeClr val="accent5"/>
          </a:fillRef>
          <a:effectRef idx="3">
            <a:schemeClr val="accent5"/>
          </a:effectRef>
          <a:fontRef idx="minor">
            <a:schemeClr val="lt1"/>
          </a:fontRef>
        </p:style>
        <p:txBody>
          <a:bodyPr/>
          <a:lstStyle/>
          <a:p>
            <a:r>
              <a:rPr lang="en-AU" dirty="0" smtClean="0"/>
              <a:t>SITXOHS001B</a:t>
            </a:r>
            <a:br>
              <a:rPr lang="en-AU" dirty="0" smtClean="0"/>
            </a:br>
            <a:r>
              <a:rPr lang="en-AU" dirty="0" smtClean="0"/>
              <a:t>Follow HEALTH, SAFETY AND SECURITY PROCEDURES</a:t>
            </a:r>
            <a:endParaRPr lang="en-AU" dirty="0"/>
          </a:p>
        </p:txBody>
      </p:sp>
      <p:pic>
        <p:nvPicPr>
          <p:cNvPr id="10" name="Content Placeholder 9" descr="books4.jpg"/>
          <p:cNvPicPr>
            <a:picLocks noGrp="1" noChangeAspect="1"/>
          </p:cNvPicPr>
          <p:nvPr>
            <p:ph sz="half" idx="1"/>
          </p:nvPr>
        </p:nvPicPr>
        <p:blipFill>
          <a:blip r:embed="rId3" cstate="print"/>
          <a:stretch>
            <a:fillRect/>
          </a:stretch>
        </p:blipFill>
        <p:spPr>
          <a:xfrm>
            <a:off x="0" y="0"/>
            <a:ext cx="2172305" cy="6858000"/>
          </a:xfrm>
        </p:spPr>
      </p:pic>
      <p:pic>
        <p:nvPicPr>
          <p:cNvPr id="12" name="Picture 11"/>
          <p:cNvPicPr/>
          <p:nvPr/>
        </p:nvPicPr>
        <p:blipFill>
          <a:blip r:embed="rId4" cstate="print"/>
          <a:stretch>
            <a:fillRect/>
          </a:stretch>
        </p:blipFill>
        <p:spPr bwMode="auto">
          <a:xfrm>
            <a:off x="7706209" y="0"/>
            <a:ext cx="1437791" cy="1173707"/>
          </a:xfrm>
          <a:prstGeom prst="rect">
            <a:avLst/>
          </a:prstGeom>
          <a:noFill/>
          <a:ln w="9525">
            <a:noFill/>
            <a:miter lim="800000"/>
            <a:headEnd/>
            <a:tailEnd/>
          </a:ln>
        </p:spPr>
      </p:pic>
      <p:sp>
        <p:nvSpPr>
          <p:cNvPr id="5" name="TextBox 4"/>
          <p:cNvSpPr txBox="1"/>
          <p:nvPr/>
        </p:nvSpPr>
        <p:spPr>
          <a:xfrm>
            <a:off x="2483768" y="2060848"/>
            <a:ext cx="3384376" cy="646331"/>
          </a:xfrm>
          <a:prstGeom prst="rect">
            <a:avLst/>
          </a:prstGeom>
          <a:noFill/>
        </p:spPr>
        <p:txBody>
          <a:bodyPr wrap="square" rtlCol="0">
            <a:spAutoFit/>
          </a:bodyPr>
          <a:lstStyle/>
          <a:p>
            <a:r>
              <a:rPr lang="en-US" b="1" dirty="0" smtClean="0">
                <a:latin typeface="Arial" pitchFamily="34" charset="0"/>
                <a:cs typeface="Arial" pitchFamily="34" charset="0"/>
              </a:rPr>
              <a:t>Classes of fire</a:t>
            </a:r>
          </a:p>
          <a:p>
            <a:endParaRPr lang="en-US" dirty="0"/>
          </a:p>
        </p:txBody>
      </p:sp>
      <p:graphicFrame>
        <p:nvGraphicFramePr>
          <p:cNvPr id="6" name="Table 5"/>
          <p:cNvGraphicFramePr>
            <a:graphicFrameLocks noGrp="1"/>
          </p:cNvGraphicFramePr>
          <p:nvPr/>
        </p:nvGraphicFramePr>
        <p:xfrm>
          <a:off x="2483768" y="2564904"/>
          <a:ext cx="6080760" cy="3383280"/>
        </p:xfrm>
        <a:graphic>
          <a:graphicData uri="http://schemas.openxmlformats.org/drawingml/2006/table">
            <a:tbl>
              <a:tblPr/>
              <a:tblGrid>
                <a:gridCol w="1154430"/>
                <a:gridCol w="4926330"/>
              </a:tblGrid>
              <a:tr h="0">
                <a:tc>
                  <a:txBody>
                    <a:bodyPr/>
                    <a:lstStyle/>
                    <a:p>
                      <a:pPr marL="0" marR="0" algn="ctr">
                        <a:spcBef>
                          <a:spcPts val="0"/>
                        </a:spcBef>
                        <a:spcAft>
                          <a:spcPts val="0"/>
                        </a:spcAft>
                      </a:pPr>
                      <a:r>
                        <a:rPr lang="en-US" sz="3600">
                          <a:latin typeface="Arial"/>
                          <a:ea typeface="Calibri"/>
                          <a:cs typeface="Times New Roman"/>
                        </a:rPr>
                        <a:t>A</a:t>
                      </a:r>
                      <a:endParaRPr lang="en-US" sz="14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spcBef>
                          <a:spcPts val="0"/>
                        </a:spcBef>
                        <a:spcAft>
                          <a:spcPts val="0"/>
                        </a:spcAft>
                      </a:pPr>
                      <a:r>
                        <a:rPr lang="en-US" sz="1400" b="1">
                          <a:latin typeface="Calibri"/>
                          <a:ea typeface="Calibri"/>
                          <a:cs typeface="Times New Roman"/>
                        </a:rPr>
                        <a:t>Ordinary combustibles</a:t>
                      </a:r>
                      <a:r>
                        <a:rPr lang="en-US" sz="1400">
                          <a:latin typeface="Calibri"/>
                          <a:ea typeface="Calibri"/>
                          <a:cs typeface="Times New Roman"/>
                        </a:rPr>
                        <a:t> </a:t>
                      </a:r>
                      <a:br>
                        <a:rPr lang="en-US" sz="1400">
                          <a:latin typeface="Calibri"/>
                          <a:ea typeface="Calibri"/>
                          <a:cs typeface="Times New Roman"/>
                        </a:rPr>
                      </a:br>
                      <a:r>
                        <a:rPr lang="en-US" sz="1400">
                          <a:latin typeface="Calibri"/>
                          <a:ea typeface="Calibri"/>
                          <a:cs typeface="Times New Roman"/>
                        </a:rPr>
                        <a:t>Such as wood and paper.</a:t>
                      </a:r>
                      <a:endParaRPr lang="en-US" sz="14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0">
                <a:tc>
                  <a:txBody>
                    <a:bodyPr/>
                    <a:lstStyle/>
                    <a:p>
                      <a:pPr marL="0" marR="0" algn="ctr">
                        <a:spcBef>
                          <a:spcPts val="0"/>
                        </a:spcBef>
                        <a:spcAft>
                          <a:spcPts val="0"/>
                        </a:spcAft>
                      </a:pPr>
                      <a:r>
                        <a:rPr lang="en-US" sz="3600">
                          <a:latin typeface="Arial"/>
                          <a:ea typeface="Calibri"/>
                          <a:cs typeface="Times New Roman"/>
                        </a:rPr>
                        <a:t>B</a:t>
                      </a:r>
                      <a:endParaRPr lang="en-US" sz="14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spcBef>
                          <a:spcPts val="0"/>
                        </a:spcBef>
                        <a:spcAft>
                          <a:spcPts val="0"/>
                        </a:spcAft>
                      </a:pPr>
                      <a:r>
                        <a:rPr lang="en-US" sz="1400" b="1">
                          <a:latin typeface="Calibri"/>
                          <a:ea typeface="Calibri"/>
                          <a:cs typeface="Times New Roman"/>
                        </a:rPr>
                        <a:t>Flammable and combustible  liquids </a:t>
                      </a:r>
                      <a:endParaRPr lang="en-US" sz="1400">
                        <a:latin typeface="Times New Roman"/>
                        <a:ea typeface="Times New Roman"/>
                        <a:cs typeface="Times New Roman"/>
                      </a:endParaRPr>
                    </a:p>
                    <a:p>
                      <a:pPr marL="0" marR="0">
                        <a:spcBef>
                          <a:spcPts val="0"/>
                        </a:spcBef>
                        <a:spcAft>
                          <a:spcPts val="0"/>
                        </a:spcAft>
                      </a:pPr>
                      <a:r>
                        <a:rPr lang="en-US" sz="1400">
                          <a:latin typeface="Calibri"/>
                          <a:ea typeface="Calibri"/>
                          <a:cs typeface="Times New Roman"/>
                        </a:rPr>
                        <a:t>Such as petrol, methylated sprits, kerosene. </a:t>
                      </a:r>
                      <a:endParaRPr lang="en-US" sz="14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0">
                <a:tc>
                  <a:txBody>
                    <a:bodyPr/>
                    <a:lstStyle/>
                    <a:p>
                      <a:pPr marL="0" marR="0" algn="ctr">
                        <a:spcBef>
                          <a:spcPts val="0"/>
                        </a:spcBef>
                        <a:spcAft>
                          <a:spcPts val="0"/>
                        </a:spcAft>
                      </a:pPr>
                      <a:r>
                        <a:rPr lang="en-US" sz="3600">
                          <a:latin typeface="Arial"/>
                          <a:ea typeface="Calibri"/>
                          <a:cs typeface="Times New Roman"/>
                        </a:rPr>
                        <a:t>C</a:t>
                      </a:r>
                      <a:endParaRPr lang="en-US" sz="14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spcBef>
                          <a:spcPts val="0"/>
                        </a:spcBef>
                        <a:spcAft>
                          <a:spcPts val="0"/>
                        </a:spcAft>
                      </a:pPr>
                      <a:r>
                        <a:rPr lang="en-US" sz="1400" b="1">
                          <a:latin typeface="Calibri"/>
                          <a:ea typeface="Calibri"/>
                          <a:cs typeface="Times New Roman"/>
                        </a:rPr>
                        <a:t>Flammable gasses </a:t>
                      </a:r>
                      <a:endParaRPr lang="en-US" sz="1400">
                        <a:latin typeface="Times New Roman"/>
                        <a:ea typeface="Times New Roman"/>
                        <a:cs typeface="Times New Roman"/>
                      </a:endParaRPr>
                    </a:p>
                    <a:p>
                      <a:pPr marL="0" marR="0">
                        <a:spcBef>
                          <a:spcPts val="0"/>
                        </a:spcBef>
                        <a:spcAft>
                          <a:spcPts val="0"/>
                        </a:spcAft>
                      </a:pPr>
                      <a:r>
                        <a:rPr lang="en-US" sz="1400">
                          <a:latin typeface="Calibri"/>
                          <a:ea typeface="Calibri"/>
                          <a:cs typeface="Times New Roman"/>
                        </a:rPr>
                        <a:t>Such as LPG, natural gas. </a:t>
                      </a:r>
                      <a:endParaRPr lang="en-US" sz="14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0">
                <a:tc>
                  <a:txBody>
                    <a:bodyPr/>
                    <a:lstStyle/>
                    <a:p>
                      <a:pPr marL="0" marR="0" algn="ctr">
                        <a:spcBef>
                          <a:spcPts val="0"/>
                        </a:spcBef>
                        <a:spcAft>
                          <a:spcPts val="0"/>
                        </a:spcAft>
                      </a:pPr>
                      <a:r>
                        <a:rPr lang="en-US" sz="3600">
                          <a:latin typeface="Arial"/>
                          <a:ea typeface="Calibri"/>
                          <a:cs typeface="Times New Roman"/>
                        </a:rPr>
                        <a:t>D</a:t>
                      </a:r>
                      <a:endParaRPr lang="en-US" sz="14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spcBef>
                          <a:spcPts val="0"/>
                        </a:spcBef>
                        <a:spcAft>
                          <a:spcPts val="0"/>
                        </a:spcAft>
                      </a:pPr>
                      <a:r>
                        <a:rPr lang="en-US" sz="1400" b="1">
                          <a:latin typeface="Calibri"/>
                          <a:ea typeface="Calibri"/>
                          <a:cs typeface="Times New Roman"/>
                        </a:rPr>
                        <a:t>Flammable metals </a:t>
                      </a:r>
                      <a:endParaRPr lang="en-US" sz="1400">
                        <a:latin typeface="Times New Roman"/>
                        <a:ea typeface="Times New Roman"/>
                        <a:cs typeface="Times New Roman"/>
                      </a:endParaRPr>
                    </a:p>
                    <a:p>
                      <a:pPr marL="0" marR="0">
                        <a:spcBef>
                          <a:spcPts val="0"/>
                        </a:spcBef>
                        <a:spcAft>
                          <a:spcPts val="0"/>
                        </a:spcAft>
                      </a:pPr>
                      <a:r>
                        <a:rPr lang="en-US" sz="1400">
                          <a:latin typeface="Calibri"/>
                          <a:ea typeface="Calibri"/>
                          <a:cs typeface="Times New Roman"/>
                        </a:rPr>
                        <a:t>Such as Sodium, magnesium potassium. Special advice should be sought. </a:t>
                      </a:r>
                      <a:endParaRPr lang="en-US" sz="14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0">
                <a:tc>
                  <a:txBody>
                    <a:bodyPr/>
                    <a:lstStyle/>
                    <a:p>
                      <a:pPr marL="0" marR="0" algn="ctr">
                        <a:spcBef>
                          <a:spcPts val="0"/>
                        </a:spcBef>
                        <a:spcAft>
                          <a:spcPts val="0"/>
                        </a:spcAft>
                      </a:pPr>
                      <a:r>
                        <a:rPr lang="en-US" sz="3600">
                          <a:latin typeface="Arial"/>
                          <a:ea typeface="Calibri"/>
                          <a:cs typeface="Times New Roman"/>
                        </a:rPr>
                        <a:t>E</a:t>
                      </a:r>
                      <a:endParaRPr lang="en-US" sz="14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spcBef>
                          <a:spcPts val="0"/>
                        </a:spcBef>
                        <a:spcAft>
                          <a:spcPts val="0"/>
                        </a:spcAft>
                      </a:pPr>
                      <a:r>
                        <a:rPr lang="en-US" sz="1400" b="1">
                          <a:latin typeface="Calibri"/>
                          <a:ea typeface="Calibri"/>
                          <a:cs typeface="Times New Roman"/>
                        </a:rPr>
                        <a:t>Electrical fires </a:t>
                      </a:r>
                      <a:endParaRPr lang="en-US" sz="1400">
                        <a:latin typeface="Times New Roman"/>
                        <a:ea typeface="Times New Roman"/>
                        <a:cs typeface="Times New Roman"/>
                      </a:endParaRPr>
                    </a:p>
                    <a:p>
                      <a:pPr marL="0" marR="0">
                        <a:spcBef>
                          <a:spcPts val="0"/>
                        </a:spcBef>
                        <a:spcAft>
                          <a:spcPts val="0"/>
                        </a:spcAft>
                      </a:pPr>
                      <a:r>
                        <a:rPr lang="en-US" sz="1400">
                          <a:latin typeface="Calibri"/>
                          <a:ea typeface="Calibri"/>
                          <a:cs typeface="Times New Roman"/>
                        </a:rPr>
                        <a:t>Such as electrical fuse boxes, wiring, and electrical appliances.</a:t>
                      </a:r>
                      <a:endParaRPr lang="en-US" sz="14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0">
                <a:tc>
                  <a:txBody>
                    <a:bodyPr/>
                    <a:lstStyle/>
                    <a:p>
                      <a:pPr marL="0" marR="0" algn="ctr">
                        <a:spcBef>
                          <a:spcPts val="0"/>
                        </a:spcBef>
                        <a:spcAft>
                          <a:spcPts val="0"/>
                        </a:spcAft>
                      </a:pPr>
                      <a:r>
                        <a:rPr lang="en-US" sz="3600">
                          <a:latin typeface="Arial"/>
                          <a:ea typeface="Calibri"/>
                          <a:cs typeface="Times New Roman"/>
                        </a:rPr>
                        <a:t>F</a:t>
                      </a:r>
                      <a:endParaRPr lang="en-US" sz="14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spcBef>
                          <a:spcPts val="0"/>
                        </a:spcBef>
                        <a:spcAft>
                          <a:spcPts val="0"/>
                        </a:spcAft>
                      </a:pPr>
                      <a:r>
                        <a:rPr lang="en-US" sz="1400" b="1" dirty="0">
                          <a:latin typeface="Calibri"/>
                          <a:ea typeface="Calibri"/>
                          <a:cs typeface="Times New Roman"/>
                        </a:rPr>
                        <a:t>Cooking fats and oils </a:t>
                      </a:r>
                      <a:endParaRPr lang="en-US" sz="1400" dirty="0">
                        <a:latin typeface="Times New Roman"/>
                        <a:ea typeface="Times New Roman"/>
                        <a:cs typeface="Times New Roman"/>
                      </a:endParaRPr>
                    </a:p>
                    <a:p>
                      <a:pPr marL="0" marR="0">
                        <a:spcBef>
                          <a:spcPts val="0"/>
                        </a:spcBef>
                        <a:spcAft>
                          <a:spcPts val="0"/>
                        </a:spcAft>
                      </a:pPr>
                      <a:r>
                        <a:rPr lang="en-US" sz="1400" dirty="0">
                          <a:latin typeface="Calibri"/>
                          <a:ea typeface="Calibri"/>
                          <a:cs typeface="Times New Roman"/>
                        </a:rPr>
                        <a:t>Such as deep fryers, woks with oil, oil in pans and pots. </a:t>
                      </a:r>
                      <a:endParaRPr lang="en-US" sz="14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bl>
          </a:graphicData>
        </a:graphic>
      </p:graphicFrame>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571736" y="285728"/>
            <a:ext cx="3810000" cy="1357322"/>
          </a:xfrm>
        </p:spPr>
        <p:style>
          <a:lnRef idx="0">
            <a:schemeClr val="accent5"/>
          </a:lnRef>
          <a:fillRef idx="3">
            <a:schemeClr val="accent5"/>
          </a:fillRef>
          <a:effectRef idx="3">
            <a:schemeClr val="accent5"/>
          </a:effectRef>
          <a:fontRef idx="minor">
            <a:schemeClr val="lt1"/>
          </a:fontRef>
        </p:style>
        <p:txBody>
          <a:bodyPr/>
          <a:lstStyle/>
          <a:p>
            <a:r>
              <a:rPr lang="en-AU" dirty="0" smtClean="0"/>
              <a:t>SITXOHS001B</a:t>
            </a:r>
            <a:br>
              <a:rPr lang="en-AU" dirty="0" smtClean="0"/>
            </a:br>
            <a:r>
              <a:rPr lang="en-AU" dirty="0" smtClean="0"/>
              <a:t>Follow HEALTH, SAFETY AND SECURITY PROCEDURES</a:t>
            </a:r>
            <a:endParaRPr lang="en-AU" dirty="0"/>
          </a:p>
        </p:txBody>
      </p:sp>
      <p:pic>
        <p:nvPicPr>
          <p:cNvPr id="10" name="Content Placeholder 9" descr="books4.jpg"/>
          <p:cNvPicPr>
            <a:picLocks noGrp="1" noChangeAspect="1"/>
          </p:cNvPicPr>
          <p:nvPr>
            <p:ph sz="half" idx="1"/>
          </p:nvPr>
        </p:nvPicPr>
        <p:blipFill>
          <a:blip r:embed="rId3" cstate="print"/>
          <a:stretch>
            <a:fillRect/>
          </a:stretch>
        </p:blipFill>
        <p:spPr>
          <a:xfrm>
            <a:off x="0" y="0"/>
            <a:ext cx="2172305" cy="6858000"/>
          </a:xfrm>
        </p:spPr>
      </p:pic>
      <p:pic>
        <p:nvPicPr>
          <p:cNvPr id="12" name="Picture 11"/>
          <p:cNvPicPr/>
          <p:nvPr/>
        </p:nvPicPr>
        <p:blipFill>
          <a:blip r:embed="rId4" cstate="print"/>
          <a:stretch>
            <a:fillRect/>
          </a:stretch>
        </p:blipFill>
        <p:spPr bwMode="auto">
          <a:xfrm>
            <a:off x="7706209" y="0"/>
            <a:ext cx="1437791" cy="1173707"/>
          </a:xfrm>
          <a:prstGeom prst="rect">
            <a:avLst/>
          </a:prstGeom>
          <a:noFill/>
          <a:ln w="9525">
            <a:noFill/>
            <a:miter lim="800000"/>
            <a:headEnd/>
            <a:tailEnd/>
          </a:ln>
        </p:spPr>
      </p:pic>
      <p:sp>
        <p:nvSpPr>
          <p:cNvPr id="5" name="TextBox 4"/>
          <p:cNvSpPr txBox="1"/>
          <p:nvPr/>
        </p:nvSpPr>
        <p:spPr>
          <a:xfrm>
            <a:off x="2483768" y="1916832"/>
            <a:ext cx="6336704" cy="4431983"/>
          </a:xfrm>
          <a:prstGeom prst="rect">
            <a:avLst/>
          </a:prstGeom>
          <a:noFill/>
        </p:spPr>
        <p:txBody>
          <a:bodyPr wrap="square" rtlCol="0">
            <a:spAutoFit/>
          </a:bodyPr>
          <a:lstStyle/>
          <a:p>
            <a:r>
              <a:rPr lang="en-AU" b="1" dirty="0" smtClean="0">
                <a:latin typeface="Arial" pitchFamily="34" charset="0"/>
                <a:cs typeface="Arial" pitchFamily="34" charset="0"/>
              </a:rPr>
              <a:t>Equipment</a:t>
            </a:r>
            <a:endParaRPr lang="en-US" b="1" dirty="0" smtClean="0">
              <a:latin typeface="Arial" pitchFamily="34" charset="0"/>
              <a:cs typeface="Arial" pitchFamily="34" charset="0"/>
            </a:endParaRPr>
          </a:p>
          <a:p>
            <a:r>
              <a:rPr lang="en-AU" dirty="0" smtClean="0">
                <a:latin typeface="Arial" pitchFamily="34" charset="0"/>
                <a:cs typeface="Arial" pitchFamily="34" charset="0"/>
              </a:rPr>
              <a:t> </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Fire extinguishers and fire blankets must be available and in full working order.</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Exit doors should be clearly marked and free of obstruction.</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Smoke or fire alarms must be installed.</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In large and well organised establishments, regular training is conducted in emergency evacuation procedures. </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Never use the lift in the event of a fire. Lifts all have signs that clearly state ‘in the event of fire do not use lift’.</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Follow the normal emergency procedures for your establishment.</a:t>
            </a:r>
            <a:endParaRPr lang="en-US" dirty="0" smtClean="0">
              <a:latin typeface="Arial" pitchFamily="34" charset="0"/>
              <a:cs typeface="Arial" pitchFamily="34" charset="0"/>
            </a:endParaRPr>
          </a:p>
          <a:p>
            <a:endParaRPr lang="en-US"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571736" y="285728"/>
            <a:ext cx="3810000" cy="1357322"/>
          </a:xfrm>
        </p:spPr>
        <p:style>
          <a:lnRef idx="0">
            <a:schemeClr val="accent5"/>
          </a:lnRef>
          <a:fillRef idx="3">
            <a:schemeClr val="accent5"/>
          </a:fillRef>
          <a:effectRef idx="3">
            <a:schemeClr val="accent5"/>
          </a:effectRef>
          <a:fontRef idx="minor">
            <a:schemeClr val="lt1"/>
          </a:fontRef>
        </p:style>
        <p:txBody>
          <a:bodyPr/>
          <a:lstStyle/>
          <a:p>
            <a:r>
              <a:rPr lang="en-AU" dirty="0" smtClean="0"/>
              <a:t>SITXOHS001B</a:t>
            </a:r>
            <a:br>
              <a:rPr lang="en-AU" dirty="0" smtClean="0"/>
            </a:br>
            <a:r>
              <a:rPr lang="en-AU" dirty="0" smtClean="0"/>
              <a:t>Follow HEALTH, SAFETY AND SECURITY PROCEDURES</a:t>
            </a:r>
            <a:endParaRPr lang="en-AU" dirty="0"/>
          </a:p>
        </p:txBody>
      </p:sp>
      <p:pic>
        <p:nvPicPr>
          <p:cNvPr id="10" name="Content Placeholder 9" descr="books4.jpg"/>
          <p:cNvPicPr>
            <a:picLocks noGrp="1" noChangeAspect="1"/>
          </p:cNvPicPr>
          <p:nvPr>
            <p:ph sz="half" idx="1"/>
          </p:nvPr>
        </p:nvPicPr>
        <p:blipFill>
          <a:blip r:embed="rId3" cstate="print"/>
          <a:stretch>
            <a:fillRect/>
          </a:stretch>
        </p:blipFill>
        <p:spPr>
          <a:xfrm>
            <a:off x="0" y="0"/>
            <a:ext cx="2172305" cy="6858000"/>
          </a:xfrm>
        </p:spPr>
      </p:pic>
      <p:pic>
        <p:nvPicPr>
          <p:cNvPr id="12" name="Picture 11"/>
          <p:cNvPicPr/>
          <p:nvPr/>
        </p:nvPicPr>
        <p:blipFill>
          <a:blip r:embed="rId4" cstate="print"/>
          <a:stretch>
            <a:fillRect/>
          </a:stretch>
        </p:blipFill>
        <p:spPr bwMode="auto">
          <a:xfrm>
            <a:off x="7706209" y="0"/>
            <a:ext cx="1437791" cy="1173707"/>
          </a:xfrm>
          <a:prstGeom prst="rect">
            <a:avLst/>
          </a:prstGeom>
          <a:noFill/>
          <a:ln w="9525">
            <a:noFill/>
            <a:miter lim="800000"/>
            <a:headEnd/>
            <a:tailEnd/>
          </a:ln>
        </p:spPr>
      </p:pic>
      <p:sp>
        <p:nvSpPr>
          <p:cNvPr id="5" name="TextBox 4"/>
          <p:cNvSpPr txBox="1"/>
          <p:nvPr/>
        </p:nvSpPr>
        <p:spPr>
          <a:xfrm>
            <a:off x="2555776" y="1916832"/>
            <a:ext cx="6264696" cy="2862322"/>
          </a:xfrm>
          <a:prstGeom prst="rect">
            <a:avLst/>
          </a:prstGeom>
          <a:noFill/>
        </p:spPr>
        <p:txBody>
          <a:bodyPr wrap="square" rtlCol="0">
            <a:spAutoFit/>
          </a:bodyPr>
          <a:lstStyle/>
          <a:p>
            <a:r>
              <a:rPr lang="en-AU" b="1" dirty="0" smtClean="0">
                <a:latin typeface="Arial" pitchFamily="34" charset="0"/>
                <a:cs typeface="Arial" pitchFamily="34" charset="0"/>
              </a:rPr>
              <a:t>Fire blankets</a:t>
            </a:r>
          </a:p>
          <a:p>
            <a:endParaRPr lang="en-US" b="1" dirty="0" smtClean="0">
              <a:latin typeface="Arial" pitchFamily="34" charset="0"/>
              <a:cs typeface="Arial" pitchFamily="34" charset="0"/>
            </a:endParaRPr>
          </a:p>
          <a:p>
            <a:r>
              <a:rPr lang="en-AU" dirty="0" smtClean="0">
                <a:latin typeface="Arial" pitchFamily="34" charset="0"/>
                <a:cs typeface="Arial" pitchFamily="34" charset="0"/>
              </a:rPr>
              <a:t>If the fire is small and contained, and it is SAFE to do so, try to extinguish the flames by using the fire extinguisher or fire blanket.</a:t>
            </a:r>
            <a:endParaRPr lang="en-US" dirty="0" smtClean="0">
              <a:latin typeface="Arial" pitchFamily="34" charset="0"/>
              <a:cs typeface="Arial" pitchFamily="34" charset="0"/>
            </a:endParaRPr>
          </a:p>
          <a:p>
            <a:r>
              <a:rPr lang="en-AU" dirty="0" smtClean="0">
                <a:latin typeface="Arial" pitchFamily="34" charset="0"/>
                <a:cs typeface="Arial" pitchFamily="34" charset="0"/>
              </a:rPr>
              <a:t> </a:t>
            </a:r>
            <a:endParaRPr lang="en-US" dirty="0" smtClean="0">
              <a:latin typeface="Arial" pitchFamily="34" charset="0"/>
              <a:cs typeface="Arial" pitchFamily="34" charset="0"/>
            </a:endParaRPr>
          </a:p>
          <a:p>
            <a:r>
              <a:rPr lang="en-AU" dirty="0" smtClean="0">
                <a:latin typeface="Arial" pitchFamily="34" charset="0"/>
                <a:cs typeface="Arial" pitchFamily="34" charset="0"/>
              </a:rPr>
              <a:t>You can use the fire blanket to wrap around a person on fire to put out the flames, or to wrap it around yourself as protection when you evacuate the area.</a:t>
            </a:r>
            <a:endParaRPr lang="en-US" dirty="0" smtClean="0">
              <a:latin typeface="Arial" pitchFamily="34" charset="0"/>
              <a:cs typeface="Arial" pitchFamily="34" charset="0"/>
            </a:endParaRPr>
          </a:p>
          <a:p>
            <a:endParaRPr lang="en-US" dirty="0"/>
          </a:p>
        </p:txBody>
      </p:sp>
      <p:pic>
        <p:nvPicPr>
          <p:cNvPr id="6" name="Picture 5" descr="http://www.chem.kuleuven.ac.be/safety/Images/fire%20blanket.gif"/>
          <p:cNvPicPr/>
          <p:nvPr/>
        </p:nvPicPr>
        <p:blipFill>
          <a:blip r:embed="rId5" cstate="print"/>
          <a:srcRect/>
          <a:stretch>
            <a:fillRect/>
          </a:stretch>
        </p:blipFill>
        <p:spPr bwMode="auto">
          <a:xfrm>
            <a:off x="4716016" y="4869160"/>
            <a:ext cx="1539932" cy="1607936"/>
          </a:xfrm>
          <a:prstGeom prst="rect">
            <a:avLst/>
          </a:prstGeom>
          <a:noFill/>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571736" y="285728"/>
            <a:ext cx="3810000" cy="1357322"/>
          </a:xfrm>
        </p:spPr>
        <p:style>
          <a:lnRef idx="0">
            <a:schemeClr val="accent5"/>
          </a:lnRef>
          <a:fillRef idx="3">
            <a:schemeClr val="accent5"/>
          </a:fillRef>
          <a:effectRef idx="3">
            <a:schemeClr val="accent5"/>
          </a:effectRef>
          <a:fontRef idx="minor">
            <a:schemeClr val="lt1"/>
          </a:fontRef>
        </p:style>
        <p:txBody>
          <a:bodyPr/>
          <a:lstStyle/>
          <a:p>
            <a:r>
              <a:rPr lang="en-AU" dirty="0" smtClean="0"/>
              <a:t>SITXOHS001B</a:t>
            </a:r>
            <a:br>
              <a:rPr lang="en-AU" dirty="0" smtClean="0"/>
            </a:br>
            <a:r>
              <a:rPr lang="en-AU" dirty="0" smtClean="0"/>
              <a:t>Follow HEALTH, SAFETY AND SECURITY PROCEDURES</a:t>
            </a:r>
            <a:endParaRPr lang="en-AU" dirty="0"/>
          </a:p>
        </p:txBody>
      </p:sp>
      <p:pic>
        <p:nvPicPr>
          <p:cNvPr id="10" name="Content Placeholder 9" descr="books4.jpg"/>
          <p:cNvPicPr>
            <a:picLocks noGrp="1" noChangeAspect="1"/>
          </p:cNvPicPr>
          <p:nvPr>
            <p:ph sz="half" idx="1"/>
          </p:nvPr>
        </p:nvPicPr>
        <p:blipFill>
          <a:blip r:embed="rId3" cstate="print"/>
          <a:stretch>
            <a:fillRect/>
          </a:stretch>
        </p:blipFill>
        <p:spPr>
          <a:xfrm>
            <a:off x="0" y="0"/>
            <a:ext cx="2172305" cy="6858000"/>
          </a:xfrm>
        </p:spPr>
      </p:pic>
      <p:pic>
        <p:nvPicPr>
          <p:cNvPr id="12" name="Picture 11"/>
          <p:cNvPicPr/>
          <p:nvPr/>
        </p:nvPicPr>
        <p:blipFill>
          <a:blip r:embed="rId4" cstate="print"/>
          <a:stretch>
            <a:fillRect/>
          </a:stretch>
        </p:blipFill>
        <p:spPr bwMode="auto">
          <a:xfrm>
            <a:off x="7706209" y="0"/>
            <a:ext cx="1437791" cy="1173707"/>
          </a:xfrm>
          <a:prstGeom prst="rect">
            <a:avLst/>
          </a:prstGeom>
          <a:noFill/>
          <a:ln w="9525">
            <a:noFill/>
            <a:miter lim="800000"/>
            <a:headEnd/>
            <a:tailEnd/>
          </a:ln>
        </p:spPr>
      </p:pic>
      <p:sp>
        <p:nvSpPr>
          <p:cNvPr id="5" name="TextBox 4"/>
          <p:cNvSpPr txBox="1"/>
          <p:nvPr/>
        </p:nvSpPr>
        <p:spPr>
          <a:xfrm>
            <a:off x="2555776" y="1916832"/>
            <a:ext cx="6336704" cy="2308324"/>
          </a:xfrm>
          <a:prstGeom prst="rect">
            <a:avLst/>
          </a:prstGeom>
          <a:noFill/>
        </p:spPr>
        <p:txBody>
          <a:bodyPr wrap="square" rtlCol="0">
            <a:spAutoFit/>
          </a:bodyPr>
          <a:lstStyle/>
          <a:p>
            <a:r>
              <a:rPr lang="en-AU" b="1" dirty="0" smtClean="0">
                <a:latin typeface="Arial" pitchFamily="34" charset="0"/>
                <a:cs typeface="Arial" pitchFamily="34" charset="0"/>
              </a:rPr>
              <a:t>Fire extinguishers</a:t>
            </a:r>
            <a:endParaRPr lang="en-US" b="1" dirty="0" smtClean="0">
              <a:latin typeface="Arial" pitchFamily="34" charset="0"/>
              <a:cs typeface="Arial" pitchFamily="34" charset="0"/>
            </a:endParaRPr>
          </a:p>
          <a:p>
            <a:endParaRPr lang="en-AU" b="1" dirty="0" smtClean="0">
              <a:latin typeface="Arial" pitchFamily="34" charset="0"/>
              <a:cs typeface="Arial" pitchFamily="34" charset="0"/>
            </a:endParaRPr>
          </a:p>
          <a:p>
            <a:r>
              <a:rPr lang="en-AU" b="1" dirty="0" smtClean="0">
                <a:latin typeface="Arial" pitchFamily="34" charset="0"/>
                <a:cs typeface="Arial" pitchFamily="34" charset="0"/>
              </a:rPr>
              <a:t>Water type</a:t>
            </a:r>
            <a:endParaRPr lang="en-US" dirty="0" smtClean="0">
              <a:latin typeface="Arial" pitchFamily="34" charset="0"/>
              <a:cs typeface="Arial" pitchFamily="34" charset="0"/>
            </a:endParaRPr>
          </a:p>
          <a:p>
            <a:r>
              <a:rPr lang="en-AU" dirty="0" smtClean="0">
                <a:latin typeface="Arial" pitchFamily="34" charset="0"/>
                <a:cs typeface="Arial" pitchFamily="34" charset="0"/>
              </a:rPr>
              <a:t>  </a:t>
            </a:r>
            <a:endParaRPr lang="en-US" dirty="0" smtClean="0">
              <a:latin typeface="Arial" pitchFamily="34" charset="0"/>
              <a:cs typeface="Arial" pitchFamily="34" charset="0"/>
            </a:endParaRPr>
          </a:p>
          <a:p>
            <a:r>
              <a:rPr lang="en-AU" dirty="0" smtClean="0">
                <a:latin typeface="Arial" pitchFamily="34" charset="0"/>
                <a:cs typeface="Arial" pitchFamily="34" charset="0"/>
              </a:rPr>
              <a:t>Water type extinguishers will have a solid red appearance.</a:t>
            </a:r>
            <a:endParaRPr lang="en-US" dirty="0" smtClean="0">
              <a:latin typeface="Arial" pitchFamily="34" charset="0"/>
              <a:cs typeface="Arial" pitchFamily="34" charset="0"/>
            </a:endParaRPr>
          </a:p>
          <a:p>
            <a:r>
              <a:rPr lang="en-AU" dirty="0" smtClean="0">
                <a:latin typeface="Arial" pitchFamily="34" charset="0"/>
                <a:cs typeface="Arial" pitchFamily="34" charset="0"/>
              </a:rPr>
              <a:t>They are used for the following fires:</a:t>
            </a:r>
            <a:endParaRPr lang="en-US" dirty="0" smtClean="0">
              <a:latin typeface="Arial" pitchFamily="34" charset="0"/>
              <a:cs typeface="Arial" pitchFamily="34" charset="0"/>
            </a:endParaRPr>
          </a:p>
          <a:p>
            <a:r>
              <a:rPr lang="en-AU" dirty="0" smtClean="0"/>
              <a:t> </a:t>
            </a:r>
            <a:endParaRPr lang="en-US" dirty="0" smtClean="0"/>
          </a:p>
          <a:p>
            <a:endParaRPr lang="en-US" dirty="0"/>
          </a:p>
        </p:txBody>
      </p:sp>
      <p:graphicFrame>
        <p:nvGraphicFramePr>
          <p:cNvPr id="6" name="Table 5"/>
          <p:cNvGraphicFramePr>
            <a:graphicFrameLocks noGrp="1"/>
          </p:cNvGraphicFramePr>
          <p:nvPr/>
        </p:nvGraphicFramePr>
        <p:xfrm>
          <a:off x="2483768" y="4077072"/>
          <a:ext cx="6077585" cy="822960"/>
        </p:xfrm>
        <a:graphic>
          <a:graphicData uri="http://schemas.openxmlformats.org/drawingml/2006/table">
            <a:tbl>
              <a:tblPr/>
              <a:tblGrid>
                <a:gridCol w="3024336"/>
                <a:gridCol w="3053249"/>
              </a:tblGrid>
              <a:tr h="0">
                <a:tc>
                  <a:txBody>
                    <a:bodyPr/>
                    <a:lstStyle/>
                    <a:p>
                      <a:pPr marL="0" marR="0">
                        <a:spcBef>
                          <a:spcPts val="0"/>
                        </a:spcBef>
                        <a:spcAft>
                          <a:spcPts val="0"/>
                        </a:spcAft>
                      </a:pPr>
                      <a:r>
                        <a:rPr lang="en-AU" sz="1800" dirty="0">
                          <a:latin typeface="Times New Roman"/>
                          <a:ea typeface="Times New Roman"/>
                        </a:rPr>
                        <a:t>Suitable</a:t>
                      </a:r>
                      <a:endParaRPr lang="en-US" sz="18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spcBef>
                          <a:spcPts val="0"/>
                        </a:spcBef>
                        <a:spcAft>
                          <a:spcPts val="0"/>
                        </a:spcAft>
                      </a:pPr>
                      <a:r>
                        <a:rPr lang="en-AU" sz="1800" dirty="0">
                          <a:latin typeface="Times New Roman"/>
                          <a:ea typeface="Times New Roman"/>
                        </a:rPr>
                        <a:t>Class A</a:t>
                      </a:r>
                      <a:endParaRPr lang="en-US" sz="18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0">
                <a:tc>
                  <a:txBody>
                    <a:bodyPr/>
                    <a:lstStyle/>
                    <a:p>
                      <a:pPr marL="0" marR="0">
                        <a:spcBef>
                          <a:spcPts val="0"/>
                        </a:spcBef>
                        <a:spcAft>
                          <a:spcPts val="0"/>
                        </a:spcAft>
                      </a:pPr>
                      <a:r>
                        <a:rPr lang="en-AU" sz="1800" dirty="0">
                          <a:latin typeface="Times New Roman"/>
                          <a:ea typeface="Times New Roman"/>
                        </a:rPr>
                        <a:t>Not considered effective</a:t>
                      </a:r>
                      <a:endParaRPr lang="en-US" sz="18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spcBef>
                          <a:spcPts val="0"/>
                        </a:spcBef>
                        <a:spcAft>
                          <a:spcPts val="0"/>
                        </a:spcAft>
                      </a:pPr>
                      <a:r>
                        <a:rPr lang="en-AU" sz="1800">
                          <a:latin typeface="Times New Roman"/>
                          <a:ea typeface="Times New Roman"/>
                        </a:rPr>
                        <a:t>Class B and C</a:t>
                      </a:r>
                      <a:endParaRPr lang="en-US" sz="18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0">
                <a:tc>
                  <a:txBody>
                    <a:bodyPr/>
                    <a:lstStyle/>
                    <a:p>
                      <a:pPr marL="0" marR="0">
                        <a:spcBef>
                          <a:spcPts val="0"/>
                        </a:spcBef>
                        <a:spcAft>
                          <a:spcPts val="0"/>
                        </a:spcAft>
                      </a:pPr>
                      <a:r>
                        <a:rPr lang="en-AU" sz="1800">
                          <a:latin typeface="Times New Roman"/>
                          <a:ea typeface="Times New Roman"/>
                        </a:rPr>
                        <a:t>Dangerous if used</a:t>
                      </a:r>
                      <a:endParaRPr lang="en-US" sz="18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spcBef>
                          <a:spcPts val="0"/>
                        </a:spcBef>
                        <a:spcAft>
                          <a:spcPts val="0"/>
                        </a:spcAft>
                      </a:pPr>
                      <a:r>
                        <a:rPr lang="en-AU" sz="1800" dirty="0">
                          <a:latin typeface="Times New Roman"/>
                          <a:ea typeface="Times New Roman"/>
                        </a:rPr>
                        <a:t>Class E and F</a:t>
                      </a:r>
                      <a:endParaRPr lang="en-US" sz="18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bl>
          </a:graphicData>
        </a:graphic>
      </p:graphicFrame>
      <p:pic>
        <p:nvPicPr>
          <p:cNvPr id="8" name="Picture 7" descr="water fire ext.jpg"/>
          <p:cNvPicPr/>
          <p:nvPr/>
        </p:nvPicPr>
        <p:blipFill>
          <a:blip r:embed="rId5" cstate="print"/>
          <a:srcRect/>
          <a:stretch>
            <a:fillRect/>
          </a:stretch>
        </p:blipFill>
        <p:spPr bwMode="auto">
          <a:xfrm>
            <a:off x="4860032" y="5373216"/>
            <a:ext cx="580656" cy="1275906"/>
          </a:xfrm>
          <a:prstGeom prst="rect">
            <a:avLst/>
          </a:prstGeom>
          <a:noFill/>
          <a:ln w="9525">
            <a:noFill/>
            <a:miter lim="800000"/>
            <a:headEnd/>
            <a:tailEnd/>
          </a:ln>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571736" y="285728"/>
            <a:ext cx="3810000" cy="1357322"/>
          </a:xfrm>
        </p:spPr>
        <p:style>
          <a:lnRef idx="0">
            <a:schemeClr val="accent5"/>
          </a:lnRef>
          <a:fillRef idx="3">
            <a:schemeClr val="accent5"/>
          </a:fillRef>
          <a:effectRef idx="3">
            <a:schemeClr val="accent5"/>
          </a:effectRef>
          <a:fontRef idx="minor">
            <a:schemeClr val="lt1"/>
          </a:fontRef>
        </p:style>
        <p:txBody>
          <a:bodyPr/>
          <a:lstStyle/>
          <a:p>
            <a:r>
              <a:rPr lang="en-AU" dirty="0" smtClean="0"/>
              <a:t>SITXOHS001B</a:t>
            </a:r>
            <a:br>
              <a:rPr lang="en-AU" dirty="0" smtClean="0"/>
            </a:br>
            <a:r>
              <a:rPr lang="en-AU" dirty="0" smtClean="0"/>
              <a:t>Follow HEALTH, SAFETY AND SECURITY PROCEDURES</a:t>
            </a:r>
            <a:endParaRPr lang="en-AU" dirty="0"/>
          </a:p>
        </p:txBody>
      </p:sp>
      <p:pic>
        <p:nvPicPr>
          <p:cNvPr id="10" name="Content Placeholder 9" descr="books4.jpg"/>
          <p:cNvPicPr>
            <a:picLocks noGrp="1" noChangeAspect="1"/>
          </p:cNvPicPr>
          <p:nvPr>
            <p:ph sz="half" idx="1"/>
          </p:nvPr>
        </p:nvPicPr>
        <p:blipFill>
          <a:blip r:embed="rId3" cstate="print"/>
          <a:stretch>
            <a:fillRect/>
          </a:stretch>
        </p:blipFill>
        <p:spPr>
          <a:xfrm>
            <a:off x="0" y="0"/>
            <a:ext cx="2172305" cy="6858000"/>
          </a:xfrm>
        </p:spPr>
      </p:pic>
      <p:pic>
        <p:nvPicPr>
          <p:cNvPr id="12" name="Picture 11"/>
          <p:cNvPicPr/>
          <p:nvPr/>
        </p:nvPicPr>
        <p:blipFill>
          <a:blip r:embed="rId4" cstate="print"/>
          <a:stretch>
            <a:fillRect/>
          </a:stretch>
        </p:blipFill>
        <p:spPr bwMode="auto">
          <a:xfrm>
            <a:off x="7706209" y="0"/>
            <a:ext cx="1437791" cy="1173707"/>
          </a:xfrm>
          <a:prstGeom prst="rect">
            <a:avLst/>
          </a:prstGeom>
          <a:noFill/>
          <a:ln w="9525">
            <a:noFill/>
            <a:miter lim="800000"/>
            <a:headEnd/>
            <a:tailEnd/>
          </a:ln>
        </p:spPr>
      </p:pic>
      <p:sp>
        <p:nvSpPr>
          <p:cNvPr id="5" name="TextBox 4"/>
          <p:cNvSpPr txBox="1"/>
          <p:nvPr/>
        </p:nvSpPr>
        <p:spPr>
          <a:xfrm>
            <a:off x="2555776" y="1916832"/>
            <a:ext cx="6336704" cy="2031325"/>
          </a:xfrm>
          <a:prstGeom prst="rect">
            <a:avLst/>
          </a:prstGeom>
          <a:noFill/>
        </p:spPr>
        <p:txBody>
          <a:bodyPr wrap="square" rtlCol="0">
            <a:spAutoFit/>
          </a:bodyPr>
          <a:lstStyle/>
          <a:p>
            <a:r>
              <a:rPr lang="en-AU" b="1" dirty="0" smtClean="0">
                <a:latin typeface="Arial" pitchFamily="34" charset="0"/>
                <a:cs typeface="Arial" pitchFamily="34" charset="0"/>
              </a:rPr>
              <a:t>Vaporising liquid type</a:t>
            </a:r>
            <a:endParaRPr lang="en-US" dirty="0" smtClean="0">
              <a:latin typeface="Arial" pitchFamily="34" charset="0"/>
              <a:cs typeface="Arial" pitchFamily="34" charset="0"/>
            </a:endParaRPr>
          </a:p>
          <a:p>
            <a:r>
              <a:rPr lang="en-AU" dirty="0" smtClean="0">
                <a:latin typeface="Arial" pitchFamily="34" charset="0"/>
                <a:cs typeface="Arial" pitchFamily="34" charset="0"/>
              </a:rPr>
              <a:t> </a:t>
            </a:r>
            <a:endParaRPr lang="en-US" dirty="0" smtClean="0">
              <a:latin typeface="Arial" pitchFamily="34" charset="0"/>
              <a:cs typeface="Arial" pitchFamily="34" charset="0"/>
            </a:endParaRPr>
          </a:p>
          <a:p>
            <a:r>
              <a:rPr lang="en-AU" dirty="0" smtClean="0">
                <a:latin typeface="Arial" pitchFamily="34" charset="0"/>
                <a:cs typeface="Arial" pitchFamily="34" charset="0"/>
              </a:rPr>
              <a:t>Vaporising liquid type extinguishers will have an appearance of red with a yellow band.</a:t>
            </a:r>
            <a:endParaRPr lang="en-US" dirty="0" smtClean="0">
              <a:latin typeface="Arial" pitchFamily="34" charset="0"/>
              <a:cs typeface="Arial" pitchFamily="34" charset="0"/>
            </a:endParaRPr>
          </a:p>
          <a:p>
            <a:r>
              <a:rPr lang="en-AU" dirty="0" smtClean="0">
                <a:latin typeface="Arial" pitchFamily="34" charset="0"/>
                <a:cs typeface="Arial" pitchFamily="34" charset="0"/>
              </a:rPr>
              <a:t> </a:t>
            </a:r>
            <a:endParaRPr lang="en-US" dirty="0" smtClean="0">
              <a:latin typeface="Arial" pitchFamily="34" charset="0"/>
              <a:cs typeface="Arial" pitchFamily="34" charset="0"/>
            </a:endParaRPr>
          </a:p>
          <a:p>
            <a:r>
              <a:rPr lang="en-AU" dirty="0" smtClean="0">
                <a:latin typeface="Arial" pitchFamily="34" charset="0"/>
                <a:cs typeface="Arial" pitchFamily="34" charset="0"/>
              </a:rPr>
              <a:t>They are used for the following fires:</a:t>
            </a:r>
            <a:endParaRPr lang="en-US" dirty="0" smtClean="0">
              <a:latin typeface="Arial" pitchFamily="34" charset="0"/>
              <a:cs typeface="Arial" pitchFamily="34" charset="0"/>
            </a:endParaRPr>
          </a:p>
          <a:p>
            <a:endParaRPr lang="en-US" dirty="0"/>
          </a:p>
        </p:txBody>
      </p:sp>
      <p:graphicFrame>
        <p:nvGraphicFramePr>
          <p:cNvPr id="6" name="Table 5"/>
          <p:cNvGraphicFramePr>
            <a:graphicFrameLocks noGrp="1"/>
          </p:cNvGraphicFramePr>
          <p:nvPr/>
        </p:nvGraphicFramePr>
        <p:xfrm>
          <a:off x="2483768" y="3933056"/>
          <a:ext cx="6077585" cy="822960"/>
        </p:xfrm>
        <a:graphic>
          <a:graphicData uri="http://schemas.openxmlformats.org/drawingml/2006/table">
            <a:tbl>
              <a:tblPr/>
              <a:tblGrid>
                <a:gridCol w="3024336"/>
                <a:gridCol w="3053249"/>
              </a:tblGrid>
              <a:tr h="0">
                <a:tc>
                  <a:txBody>
                    <a:bodyPr/>
                    <a:lstStyle/>
                    <a:p>
                      <a:pPr marL="0" marR="0">
                        <a:spcBef>
                          <a:spcPts val="0"/>
                        </a:spcBef>
                        <a:spcAft>
                          <a:spcPts val="0"/>
                        </a:spcAft>
                      </a:pPr>
                      <a:r>
                        <a:rPr lang="en-AU" sz="1800" dirty="0">
                          <a:latin typeface="Times New Roman"/>
                          <a:ea typeface="Times New Roman"/>
                        </a:rPr>
                        <a:t>Suitable</a:t>
                      </a:r>
                      <a:endParaRPr lang="en-US" sz="18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spcBef>
                          <a:spcPts val="0"/>
                        </a:spcBef>
                        <a:spcAft>
                          <a:spcPts val="0"/>
                        </a:spcAft>
                      </a:pPr>
                      <a:r>
                        <a:rPr lang="en-AU" sz="1800" dirty="0">
                          <a:latin typeface="Times New Roman"/>
                          <a:ea typeface="Times New Roman"/>
                        </a:rPr>
                        <a:t>Class A and E</a:t>
                      </a:r>
                      <a:endParaRPr lang="en-US" sz="18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0">
                <a:tc>
                  <a:txBody>
                    <a:bodyPr/>
                    <a:lstStyle/>
                    <a:p>
                      <a:pPr marL="0" marR="0">
                        <a:spcBef>
                          <a:spcPts val="0"/>
                        </a:spcBef>
                        <a:spcAft>
                          <a:spcPts val="0"/>
                        </a:spcAft>
                      </a:pPr>
                      <a:r>
                        <a:rPr lang="en-AU" sz="1800">
                          <a:latin typeface="Times New Roman"/>
                          <a:ea typeface="Times New Roman"/>
                        </a:rPr>
                        <a:t>Limited effectiveness</a:t>
                      </a:r>
                      <a:endParaRPr lang="en-US" sz="18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spcBef>
                          <a:spcPts val="0"/>
                        </a:spcBef>
                        <a:spcAft>
                          <a:spcPts val="0"/>
                        </a:spcAft>
                      </a:pPr>
                      <a:r>
                        <a:rPr lang="en-AU" sz="1800">
                          <a:latin typeface="Times New Roman"/>
                          <a:ea typeface="Times New Roman"/>
                        </a:rPr>
                        <a:t>Class B and C</a:t>
                      </a:r>
                      <a:endParaRPr lang="en-US" sz="18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0">
                <a:tc>
                  <a:txBody>
                    <a:bodyPr/>
                    <a:lstStyle/>
                    <a:p>
                      <a:pPr marL="0" marR="0">
                        <a:spcBef>
                          <a:spcPts val="0"/>
                        </a:spcBef>
                        <a:spcAft>
                          <a:spcPts val="0"/>
                        </a:spcAft>
                      </a:pPr>
                      <a:r>
                        <a:rPr lang="en-AU" sz="1800">
                          <a:latin typeface="Times New Roman"/>
                          <a:ea typeface="Times New Roman"/>
                        </a:rPr>
                        <a:t>Not considered effective</a:t>
                      </a:r>
                      <a:endParaRPr lang="en-US" sz="18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spcBef>
                          <a:spcPts val="0"/>
                        </a:spcBef>
                        <a:spcAft>
                          <a:spcPts val="0"/>
                        </a:spcAft>
                      </a:pPr>
                      <a:r>
                        <a:rPr lang="en-AU" sz="1800" dirty="0">
                          <a:latin typeface="Times New Roman"/>
                          <a:ea typeface="Times New Roman"/>
                        </a:rPr>
                        <a:t>Class F</a:t>
                      </a:r>
                      <a:endParaRPr lang="en-US" sz="18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bl>
          </a:graphicData>
        </a:graphic>
      </p:graphicFrame>
      <p:pic>
        <p:nvPicPr>
          <p:cNvPr id="8" name="Picture 7" descr="vapour fire ext.jpg"/>
          <p:cNvPicPr/>
          <p:nvPr/>
        </p:nvPicPr>
        <p:blipFill>
          <a:blip r:embed="rId5" cstate="print"/>
          <a:srcRect/>
          <a:stretch>
            <a:fillRect/>
          </a:stretch>
        </p:blipFill>
        <p:spPr bwMode="auto">
          <a:xfrm>
            <a:off x="5076056" y="5445224"/>
            <a:ext cx="580656" cy="1275907"/>
          </a:xfrm>
          <a:prstGeom prst="rect">
            <a:avLst/>
          </a:prstGeom>
          <a:noFill/>
          <a:ln w="9525">
            <a:noFill/>
            <a:miter lim="800000"/>
            <a:headEnd/>
            <a:tailEnd/>
          </a:ln>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571736" y="285728"/>
            <a:ext cx="3810000" cy="1357322"/>
          </a:xfrm>
        </p:spPr>
        <p:style>
          <a:lnRef idx="0">
            <a:schemeClr val="accent5"/>
          </a:lnRef>
          <a:fillRef idx="3">
            <a:schemeClr val="accent5"/>
          </a:fillRef>
          <a:effectRef idx="3">
            <a:schemeClr val="accent5"/>
          </a:effectRef>
          <a:fontRef idx="minor">
            <a:schemeClr val="lt1"/>
          </a:fontRef>
        </p:style>
        <p:txBody>
          <a:bodyPr/>
          <a:lstStyle/>
          <a:p>
            <a:r>
              <a:rPr lang="en-AU" dirty="0" smtClean="0"/>
              <a:t>SITXOHS001B</a:t>
            </a:r>
            <a:br>
              <a:rPr lang="en-AU" dirty="0" smtClean="0"/>
            </a:br>
            <a:r>
              <a:rPr lang="en-AU" dirty="0" smtClean="0"/>
              <a:t>Follow HEALTH, SAFETY AND SECURITY PROCEDURES</a:t>
            </a:r>
            <a:endParaRPr lang="en-AU" dirty="0"/>
          </a:p>
        </p:txBody>
      </p:sp>
      <p:pic>
        <p:nvPicPr>
          <p:cNvPr id="10" name="Content Placeholder 9" descr="books4.jpg"/>
          <p:cNvPicPr>
            <a:picLocks noGrp="1" noChangeAspect="1"/>
          </p:cNvPicPr>
          <p:nvPr>
            <p:ph sz="half" idx="1"/>
          </p:nvPr>
        </p:nvPicPr>
        <p:blipFill>
          <a:blip r:embed="rId3" cstate="print"/>
          <a:stretch>
            <a:fillRect/>
          </a:stretch>
        </p:blipFill>
        <p:spPr>
          <a:xfrm>
            <a:off x="0" y="0"/>
            <a:ext cx="2172305" cy="6858000"/>
          </a:xfrm>
        </p:spPr>
      </p:pic>
      <p:pic>
        <p:nvPicPr>
          <p:cNvPr id="12" name="Picture 11"/>
          <p:cNvPicPr/>
          <p:nvPr/>
        </p:nvPicPr>
        <p:blipFill>
          <a:blip r:embed="rId4" cstate="print"/>
          <a:stretch>
            <a:fillRect/>
          </a:stretch>
        </p:blipFill>
        <p:spPr bwMode="auto">
          <a:xfrm>
            <a:off x="7706209" y="0"/>
            <a:ext cx="1437791" cy="1173707"/>
          </a:xfrm>
          <a:prstGeom prst="rect">
            <a:avLst/>
          </a:prstGeom>
          <a:noFill/>
          <a:ln w="9525">
            <a:noFill/>
            <a:miter lim="800000"/>
            <a:headEnd/>
            <a:tailEnd/>
          </a:ln>
        </p:spPr>
      </p:pic>
      <p:sp>
        <p:nvSpPr>
          <p:cNvPr id="5" name="TextBox 4"/>
          <p:cNvSpPr txBox="1"/>
          <p:nvPr/>
        </p:nvSpPr>
        <p:spPr>
          <a:xfrm>
            <a:off x="2555776" y="1916832"/>
            <a:ext cx="6336704" cy="3416320"/>
          </a:xfrm>
          <a:prstGeom prst="rect">
            <a:avLst/>
          </a:prstGeom>
          <a:noFill/>
        </p:spPr>
        <p:txBody>
          <a:bodyPr wrap="square" rtlCol="0">
            <a:spAutoFit/>
          </a:bodyPr>
          <a:lstStyle/>
          <a:p>
            <a:r>
              <a:rPr lang="en-AU" b="1" dirty="0" smtClean="0">
                <a:latin typeface="Arial" pitchFamily="34" charset="0"/>
                <a:cs typeface="Arial" pitchFamily="34" charset="0"/>
              </a:rPr>
              <a:t>Dry chemical powder type</a:t>
            </a:r>
            <a:endParaRPr lang="en-US" dirty="0" smtClean="0">
              <a:latin typeface="Arial" pitchFamily="34" charset="0"/>
              <a:cs typeface="Arial" pitchFamily="34" charset="0"/>
            </a:endParaRPr>
          </a:p>
          <a:p>
            <a:r>
              <a:rPr lang="en-AU" dirty="0" smtClean="0">
                <a:latin typeface="Arial" pitchFamily="34" charset="0"/>
                <a:cs typeface="Arial" pitchFamily="34" charset="0"/>
              </a:rPr>
              <a:t> </a:t>
            </a:r>
            <a:endParaRPr lang="en-US" dirty="0" smtClean="0">
              <a:latin typeface="Arial" pitchFamily="34" charset="0"/>
              <a:cs typeface="Arial" pitchFamily="34" charset="0"/>
            </a:endParaRPr>
          </a:p>
          <a:p>
            <a:r>
              <a:rPr lang="en-AU" dirty="0" smtClean="0">
                <a:latin typeface="Arial" pitchFamily="34" charset="0"/>
                <a:cs typeface="Arial" pitchFamily="34" charset="0"/>
              </a:rPr>
              <a:t>Dry chemical powder type extinguishers will have an appearance of red with a white band. There are two types of dry chemical extinguishers ABE and BE and each type has different uses. </a:t>
            </a:r>
            <a:endParaRPr lang="en-US" dirty="0" smtClean="0">
              <a:latin typeface="Arial" pitchFamily="34" charset="0"/>
              <a:cs typeface="Arial" pitchFamily="34" charset="0"/>
            </a:endParaRPr>
          </a:p>
          <a:p>
            <a:r>
              <a:rPr lang="en-AU" dirty="0" smtClean="0">
                <a:latin typeface="Arial" pitchFamily="34" charset="0"/>
                <a:cs typeface="Arial" pitchFamily="34" charset="0"/>
              </a:rPr>
              <a:t> </a:t>
            </a:r>
            <a:endParaRPr lang="en-US" dirty="0" smtClean="0">
              <a:latin typeface="Arial" pitchFamily="34" charset="0"/>
              <a:cs typeface="Arial" pitchFamily="34" charset="0"/>
            </a:endParaRPr>
          </a:p>
          <a:p>
            <a:r>
              <a:rPr lang="en-AU" dirty="0" smtClean="0">
                <a:latin typeface="Arial" pitchFamily="34" charset="0"/>
                <a:cs typeface="Arial" pitchFamily="34" charset="0"/>
              </a:rPr>
              <a:t>ABE extinguishers are used for the following fires:</a:t>
            </a:r>
          </a:p>
          <a:p>
            <a:endParaRPr lang="en-US" dirty="0" smtClean="0">
              <a:latin typeface="Arial" pitchFamily="34" charset="0"/>
              <a:cs typeface="Arial" pitchFamily="34" charset="0"/>
            </a:endParaRPr>
          </a:p>
          <a:p>
            <a:r>
              <a:rPr lang="en-AU" dirty="0" smtClean="0">
                <a:latin typeface="Arial" pitchFamily="34" charset="0"/>
                <a:cs typeface="Arial" pitchFamily="34" charset="0"/>
              </a:rPr>
              <a:t> </a:t>
            </a:r>
          </a:p>
          <a:p>
            <a:endParaRPr lang="en-US" dirty="0" smtClean="0">
              <a:latin typeface="Arial" pitchFamily="34" charset="0"/>
              <a:cs typeface="Arial" pitchFamily="34" charset="0"/>
            </a:endParaRPr>
          </a:p>
          <a:p>
            <a:r>
              <a:rPr lang="en-AU" dirty="0" smtClean="0">
                <a:latin typeface="Arial" pitchFamily="34" charset="0"/>
                <a:cs typeface="Arial" pitchFamily="34" charset="0"/>
              </a:rPr>
              <a:t>BE extinguishers are used for the following fires:</a:t>
            </a:r>
            <a:endParaRPr lang="en-US" dirty="0">
              <a:latin typeface="Arial" pitchFamily="34" charset="0"/>
              <a:cs typeface="Arial" pitchFamily="34" charset="0"/>
            </a:endParaRPr>
          </a:p>
        </p:txBody>
      </p:sp>
      <p:graphicFrame>
        <p:nvGraphicFramePr>
          <p:cNvPr id="6" name="Table 5"/>
          <p:cNvGraphicFramePr>
            <a:graphicFrameLocks noGrp="1"/>
          </p:cNvGraphicFramePr>
          <p:nvPr/>
        </p:nvGraphicFramePr>
        <p:xfrm>
          <a:off x="2411760" y="4293096"/>
          <a:ext cx="6077585" cy="548640"/>
        </p:xfrm>
        <a:graphic>
          <a:graphicData uri="http://schemas.openxmlformats.org/drawingml/2006/table">
            <a:tbl>
              <a:tblPr/>
              <a:tblGrid>
                <a:gridCol w="3024336"/>
                <a:gridCol w="3053249"/>
              </a:tblGrid>
              <a:tr h="0">
                <a:tc>
                  <a:txBody>
                    <a:bodyPr/>
                    <a:lstStyle/>
                    <a:p>
                      <a:pPr marL="0" marR="0">
                        <a:spcBef>
                          <a:spcPts val="0"/>
                        </a:spcBef>
                        <a:spcAft>
                          <a:spcPts val="0"/>
                        </a:spcAft>
                      </a:pPr>
                      <a:r>
                        <a:rPr lang="en-AU" sz="1800">
                          <a:latin typeface="Times New Roman"/>
                          <a:ea typeface="Times New Roman"/>
                        </a:rPr>
                        <a:t>Suitable</a:t>
                      </a:r>
                      <a:endParaRPr lang="en-US" sz="18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spcBef>
                          <a:spcPts val="0"/>
                        </a:spcBef>
                        <a:spcAft>
                          <a:spcPts val="0"/>
                        </a:spcAft>
                      </a:pPr>
                      <a:r>
                        <a:rPr lang="en-AU" sz="1800">
                          <a:latin typeface="Times New Roman"/>
                          <a:ea typeface="Times New Roman"/>
                        </a:rPr>
                        <a:t>Class A, B, C and E</a:t>
                      </a:r>
                      <a:endParaRPr lang="en-US" sz="18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0">
                <a:tc>
                  <a:txBody>
                    <a:bodyPr/>
                    <a:lstStyle/>
                    <a:p>
                      <a:pPr marL="0" marR="0">
                        <a:spcBef>
                          <a:spcPts val="0"/>
                        </a:spcBef>
                        <a:spcAft>
                          <a:spcPts val="0"/>
                        </a:spcAft>
                      </a:pPr>
                      <a:r>
                        <a:rPr lang="en-AU" sz="1800">
                          <a:latin typeface="Times New Roman"/>
                          <a:ea typeface="Times New Roman"/>
                        </a:rPr>
                        <a:t>Not considered effective</a:t>
                      </a:r>
                      <a:endParaRPr lang="en-US" sz="18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spcBef>
                          <a:spcPts val="0"/>
                        </a:spcBef>
                        <a:spcAft>
                          <a:spcPts val="0"/>
                        </a:spcAft>
                      </a:pPr>
                      <a:r>
                        <a:rPr lang="en-AU" sz="1800" dirty="0">
                          <a:latin typeface="Times New Roman"/>
                          <a:ea typeface="Times New Roman"/>
                        </a:rPr>
                        <a:t>Class F</a:t>
                      </a:r>
                      <a:endParaRPr lang="en-US" sz="18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bl>
          </a:graphicData>
        </a:graphic>
      </p:graphicFrame>
      <p:graphicFrame>
        <p:nvGraphicFramePr>
          <p:cNvPr id="8" name="Table 7"/>
          <p:cNvGraphicFramePr>
            <a:graphicFrameLocks noGrp="1"/>
          </p:cNvGraphicFramePr>
          <p:nvPr/>
        </p:nvGraphicFramePr>
        <p:xfrm>
          <a:off x="2411760" y="5373216"/>
          <a:ext cx="6077585" cy="822960"/>
        </p:xfrm>
        <a:graphic>
          <a:graphicData uri="http://schemas.openxmlformats.org/drawingml/2006/table">
            <a:tbl>
              <a:tblPr/>
              <a:tblGrid>
                <a:gridCol w="3024336"/>
                <a:gridCol w="3053249"/>
              </a:tblGrid>
              <a:tr h="0">
                <a:tc>
                  <a:txBody>
                    <a:bodyPr/>
                    <a:lstStyle/>
                    <a:p>
                      <a:pPr marL="0" marR="0">
                        <a:spcBef>
                          <a:spcPts val="0"/>
                        </a:spcBef>
                        <a:spcAft>
                          <a:spcPts val="0"/>
                        </a:spcAft>
                      </a:pPr>
                      <a:r>
                        <a:rPr lang="en-AU" sz="1800">
                          <a:latin typeface="Times New Roman"/>
                          <a:ea typeface="Times New Roman"/>
                        </a:rPr>
                        <a:t>Suitable</a:t>
                      </a:r>
                      <a:endParaRPr lang="en-US" sz="18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spcBef>
                          <a:spcPts val="0"/>
                        </a:spcBef>
                        <a:spcAft>
                          <a:spcPts val="0"/>
                        </a:spcAft>
                      </a:pPr>
                      <a:r>
                        <a:rPr lang="en-AU" sz="1800">
                          <a:latin typeface="Times New Roman"/>
                          <a:ea typeface="Times New Roman"/>
                        </a:rPr>
                        <a:t>Class B, C and E</a:t>
                      </a:r>
                      <a:endParaRPr lang="en-US" sz="18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0">
                <a:tc>
                  <a:txBody>
                    <a:bodyPr/>
                    <a:lstStyle/>
                    <a:p>
                      <a:pPr marL="0" marR="0">
                        <a:spcBef>
                          <a:spcPts val="0"/>
                        </a:spcBef>
                        <a:spcAft>
                          <a:spcPts val="0"/>
                        </a:spcAft>
                      </a:pPr>
                      <a:r>
                        <a:rPr lang="en-AU" sz="1800">
                          <a:latin typeface="Times New Roman"/>
                          <a:ea typeface="Times New Roman"/>
                        </a:rPr>
                        <a:t>Limited effectiveness</a:t>
                      </a:r>
                      <a:endParaRPr lang="en-US" sz="18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spcBef>
                          <a:spcPts val="0"/>
                        </a:spcBef>
                        <a:spcAft>
                          <a:spcPts val="0"/>
                        </a:spcAft>
                      </a:pPr>
                      <a:r>
                        <a:rPr lang="en-AU" sz="1800" dirty="0">
                          <a:latin typeface="Times New Roman"/>
                          <a:ea typeface="Times New Roman"/>
                        </a:rPr>
                        <a:t>Class F</a:t>
                      </a:r>
                      <a:endParaRPr lang="en-US" sz="18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0">
                <a:tc>
                  <a:txBody>
                    <a:bodyPr/>
                    <a:lstStyle/>
                    <a:p>
                      <a:pPr marL="0" marR="0">
                        <a:spcBef>
                          <a:spcPts val="0"/>
                        </a:spcBef>
                        <a:spcAft>
                          <a:spcPts val="0"/>
                        </a:spcAft>
                      </a:pPr>
                      <a:r>
                        <a:rPr lang="en-AU" sz="1800">
                          <a:latin typeface="Times New Roman"/>
                          <a:ea typeface="Times New Roman"/>
                        </a:rPr>
                        <a:t>Not considered effective</a:t>
                      </a:r>
                      <a:endParaRPr lang="en-US" sz="18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spcBef>
                          <a:spcPts val="0"/>
                        </a:spcBef>
                        <a:spcAft>
                          <a:spcPts val="0"/>
                        </a:spcAft>
                      </a:pPr>
                      <a:r>
                        <a:rPr lang="en-AU" sz="1800" dirty="0">
                          <a:latin typeface="Times New Roman"/>
                          <a:ea typeface="Times New Roman"/>
                        </a:rPr>
                        <a:t>Class A</a:t>
                      </a:r>
                      <a:endParaRPr lang="en-US" sz="18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bl>
          </a:graphicData>
        </a:graphic>
      </p:graphicFrame>
      <p:pic>
        <p:nvPicPr>
          <p:cNvPr id="9" name="Picture 8" descr="dry chem fire ext.jpg"/>
          <p:cNvPicPr/>
          <p:nvPr/>
        </p:nvPicPr>
        <p:blipFill>
          <a:blip r:embed="rId5" cstate="print"/>
          <a:srcRect/>
          <a:stretch>
            <a:fillRect/>
          </a:stretch>
        </p:blipFill>
        <p:spPr bwMode="auto">
          <a:xfrm>
            <a:off x="8244408" y="1340768"/>
            <a:ext cx="580656" cy="1275907"/>
          </a:xfrm>
          <a:prstGeom prst="rect">
            <a:avLst/>
          </a:prstGeom>
          <a:noFill/>
          <a:ln w="9525">
            <a:noFill/>
            <a:miter lim="800000"/>
            <a:headEnd/>
            <a:tailEnd/>
          </a:ln>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571736" y="285728"/>
            <a:ext cx="3810000" cy="1357322"/>
          </a:xfrm>
        </p:spPr>
        <p:style>
          <a:lnRef idx="0">
            <a:schemeClr val="accent5"/>
          </a:lnRef>
          <a:fillRef idx="3">
            <a:schemeClr val="accent5"/>
          </a:fillRef>
          <a:effectRef idx="3">
            <a:schemeClr val="accent5"/>
          </a:effectRef>
          <a:fontRef idx="minor">
            <a:schemeClr val="lt1"/>
          </a:fontRef>
        </p:style>
        <p:txBody>
          <a:bodyPr/>
          <a:lstStyle/>
          <a:p>
            <a:r>
              <a:rPr lang="en-AU" dirty="0" smtClean="0"/>
              <a:t>SITXOHS001B</a:t>
            </a:r>
            <a:br>
              <a:rPr lang="en-AU" dirty="0" smtClean="0"/>
            </a:br>
            <a:r>
              <a:rPr lang="en-AU" dirty="0" smtClean="0"/>
              <a:t>Follow HEALTH, SAFETY AND SECURITY PROCEDURES</a:t>
            </a:r>
            <a:endParaRPr lang="en-AU" dirty="0"/>
          </a:p>
        </p:txBody>
      </p:sp>
      <p:pic>
        <p:nvPicPr>
          <p:cNvPr id="10" name="Content Placeholder 9" descr="books4.jpg"/>
          <p:cNvPicPr>
            <a:picLocks noGrp="1" noChangeAspect="1"/>
          </p:cNvPicPr>
          <p:nvPr>
            <p:ph sz="half" idx="1"/>
          </p:nvPr>
        </p:nvPicPr>
        <p:blipFill>
          <a:blip r:embed="rId3" cstate="print"/>
          <a:stretch>
            <a:fillRect/>
          </a:stretch>
        </p:blipFill>
        <p:spPr>
          <a:xfrm>
            <a:off x="0" y="0"/>
            <a:ext cx="2172305" cy="6858000"/>
          </a:xfrm>
        </p:spPr>
      </p:pic>
      <p:pic>
        <p:nvPicPr>
          <p:cNvPr id="12" name="Picture 11"/>
          <p:cNvPicPr/>
          <p:nvPr/>
        </p:nvPicPr>
        <p:blipFill>
          <a:blip r:embed="rId4" cstate="print"/>
          <a:stretch>
            <a:fillRect/>
          </a:stretch>
        </p:blipFill>
        <p:spPr bwMode="auto">
          <a:xfrm>
            <a:off x="7706209" y="0"/>
            <a:ext cx="1437791" cy="1173707"/>
          </a:xfrm>
          <a:prstGeom prst="rect">
            <a:avLst/>
          </a:prstGeom>
          <a:noFill/>
          <a:ln w="9525">
            <a:noFill/>
            <a:miter lim="800000"/>
            <a:headEnd/>
            <a:tailEnd/>
          </a:ln>
        </p:spPr>
      </p:pic>
      <p:sp>
        <p:nvSpPr>
          <p:cNvPr id="5" name="TextBox 4"/>
          <p:cNvSpPr txBox="1"/>
          <p:nvPr/>
        </p:nvSpPr>
        <p:spPr>
          <a:xfrm>
            <a:off x="2483768" y="1916832"/>
            <a:ext cx="6336704" cy="2308324"/>
          </a:xfrm>
          <a:prstGeom prst="rect">
            <a:avLst/>
          </a:prstGeom>
          <a:noFill/>
        </p:spPr>
        <p:txBody>
          <a:bodyPr wrap="square" rtlCol="0">
            <a:spAutoFit/>
          </a:bodyPr>
          <a:lstStyle/>
          <a:p>
            <a:r>
              <a:rPr lang="en-AU" b="1" dirty="0" smtClean="0">
                <a:latin typeface="Arial" pitchFamily="34" charset="0"/>
                <a:cs typeface="Arial" pitchFamily="34" charset="0"/>
              </a:rPr>
              <a:t>Carbon dioxide type</a:t>
            </a:r>
            <a:endParaRPr lang="en-US" dirty="0" smtClean="0">
              <a:latin typeface="Arial" pitchFamily="34" charset="0"/>
              <a:cs typeface="Arial" pitchFamily="34" charset="0"/>
            </a:endParaRPr>
          </a:p>
          <a:p>
            <a:r>
              <a:rPr lang="en-AU" dirty="0" smtClean="0">
                <a:latin typeface="Arial" pitchFamily="34" charset="0"/>
                <a:cs typeface="Arial" pitchFamily="34" charset="0"/>
              </a:rPr>
              <a:t> </a:t>
            </a:r>
            <a:endParaRPr lang="en-US" dirty="0" smtClean="0">
              <a:latin typeface="Arial" pitchFamily="34" charset="0"/>
              <a:cs typeface="Arial" pitchFamily="34" charset="0"/>
            </a:endParaRPr>
          </a:p>
          <a:p>
            <a:r>
              <a:rPr lang="en-AU" dirty="0" smtClean="0">
                <a:latin typeface="Arial" pitchFamily="34" charset="0"/>
                <a:cs typeface="Arial" pitchFamily="34" charset="0"/>
              </a:rPr>
              <a:t>Carbon dioxide type extinguishers will have an appearance of red </a:t>
            </a:r>
            <a:endParaRPr lang="en-US" dirty="0" smtClean="0">
              <a:latin typeface="Arial" pitchFamily="34" charset="0"/>
              <a:cs typeface="Arial" pitchFamily="34" charset="0"/>
            </a:endParaRPr>
          </a:p>
          <a:p>
            <a:r>
              <a:rPr lang="en-AU" dirty="0" smtClean="0">
                <a:latin typeface="Arial" pitchFamily="34" charset="0"/>
                <a:cs typeface="Arial" pitchFamily="34" charset="0"/>
              </a:rPr>
              <a:t>with a black band.</a:t>
            </a:r>
            <a:endParaRPr lang="en-US" dirty="0" smtClean="0">
              <a:latin typeface="Arial" pitchFamily="34" charset="0"/>
              <a:cs typeface="Arial" pitchFamily="34" charset="0"/>
            </a:endParaRPr>
          </a:p>
          <a:p>
            <a:r>
              <a:rPr lang="en-AU" dirty="0" smtClean="0">
                <a:latin typeface="Arial" pitchFamily="34" charset="0"/>
                <a:cs typeface="Arial" pitchFamily="34" charset="0"/>
              </a:rPr>
              <a:t> </a:t>
            </a:r>
            <a:endParaRPr lang="en-US" dirty="0" smtClean="0">
              <a:latin typeface="Arial" pitchFamily="34" charset="0"/>
              <a:cs typeface="Arial" pitchFamily="34" charset="0"/>
            </a:endParaRPr>
          </a:p>
          <a:p>
            <a:r>
              <a:rPr lang="en-AU" dirty="0" smtClean="0">
                <a:latin typeface="Arial" pitchFamily="34" charset="0"/>
                <a:cs typeface="Arial" pitchFamily="34" charset="0"/>
              </a:rPr>
              <a:t>They are used for the following fires:</a:t>
            </a:r>
            <a:endParaRPr lang="en-US" dirty="0" smtClean="0">
              <a:latin typeface="Arial" pitchFamily="34" charset="0"/>
              <a:cs typeface="Arial" pitchFamily="34" charset="0"/>
            </a:endParaRPr>
          </a:p>
          <a:p>
            <a:endParaRPr lang="en-US" dirty="0"/>
          </a:p>
        </p:txBody>
      </p:sp>
      <p:graphicFrame>
        <p:nvGraphicFramePr>
          <p:cNvPr id="6" name="Table 5"/>
          <p:cNvGraphicFramePr>
            <a:graphicFrameLocks noGrp="1"/>
          </p:cNvGraphicFramePr>
          <p:nvPr/>
        </p:nvGraphicFramePr>
        <p:xfrm>
          <a:off x="2483768" y="4077072"/>
          <a:ext cx="6077585" cy="548640"/>
        </p:xfrm>
        <a:graphic>
          <a:graphicData uri="http://schemas.openxmlformats.org/drawingml/2006/table">
            <a:tbl>
              <a:tblPr/>
              <a:tblGrid>
                <a:gridCol w="3024336"/>
                <a:gridCol w="3053249"/>
              </a:tblGrid>
              <a:tr h="0">
                <a:tc>
                  <a:txBody>
                    <a:bodyPr/>
                    <a:lstStyle/>
                    <a:p>
                      <a:pPr marL="0" marR="0">
                        <a:spcBef>
                          <a:spcPts val="0"/>
                        </a:spcBef>
                        <a:spcAft>
                          <a:spcPts val="0"/>
                        </a:spcAft>
                      </a:pPr>
                      <a:r>
                        <a:rPr lang="en-AU" sz="1800">
                          <a:latin typeface="Times New Roman"/>
                          <a:ea typeface="Times New Roman"/>
                        </a:rPr>
                        <a:t>Suitable</a:t>
                      </a:r>
                      <a:endParaRPr lang="en-US" sz="18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spcBef>
                          <a:spcPts val="0"/>
                        </a:spcBef>
                        <a:spcAft>
                          <a:spcPts val="0"/>
                        </a:spcAft>
                      </a:pPr>
                      <a:r>
                        <a:rPr lang="en-AU" sz="1800">
                          <a:latin typeface="Times New Roman"/>
                          <a:ea typeface="Times New Roman"/>
                        </a:rPr>
                        <a:t>Class E</a:t>
                      </a:r>
                      <a:endParaRPr lang="en-US" sz="18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0">
                <a:tc>
                  <a:txBody>
                    <a:bodyPr/>
                    <a:lstStyle/>
                    <a:p>
                      <a:pPr marL="0" marR="0">
                        <a:spcBef>
                          <a:spcPts val="0"/>
                        </a:spcBef>
                        <a:spcAft>
                          <a:spcPts val="0"/>
                        </a:spcAft>
                      </a:pPr>
                      <a:r>
                        <a:rPr lang="en-AU" sz="1800">
                          <a:latin typeface="Times New Roman"/>
                          <a:ea typeface="Times New Roman"/>
                        </a:rPr>
                        <a:t>Limited effectiveness</a:t>
                      </a:r>
                      <a:endParaRPr lang="en-US" sz="18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spcBef>
                          <a:spcPts val="0"/>
                        </a:spcBef>
                        <a:spcAft>
                          <a:spcPts val="0"/>
                        </a:spcAft>
                      </a:pPr>
                      <a:r>
                        <a:rPr lang="en-AU" sz="1800" dirty="0">
                          <a:latin typeface="Times New Roman"/>
                          <a:ea typeface="Times New Roman"/>
                        </a:rPr>
                        <a:t>Class A, B,  C and F</a:t>
                      </a:r>
                      <a:endParaRPr lang="en-US" sz="18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bl>
          </a:graphicData>
        </a:graphic>
      </p:graphicFrame>
      <p:pic>
        <p:nvPicPr>
          <p:cNvPr id="8" name="Picture 7" descr="co2 fire ext.jpg"/>
          <p:cNvPicPr/>
          <p:nvPr/>
        </p:nvPicPr>
        <p:blipFill>
          <a:blip r:embed="rId5" cstate="print"/>
          <a:srcRect/>
          <a:stretch>
            <a:fillRect/>
          </a:stretch>
        </p:blipFill>
        <p:spPr bwMode="auto">
          <a:xfrm>
            <a:off x="5220072" y="4941168"/>
            <a:ext cx="682699" cy="1414130"/>
          </a:xfrm>
          <a:prstGeom prst="rect">
            <a:avLst/>
          </a:prstGeom>
          <a:noFill/>
          <a:ln w="9525">
            <a:noFill/>
            <a:miter lim="800000"/>
            <a:headEnd/>
            <a:tailEnd/>
          </a:ln>
        </p:spPr>
      </p:pic>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571736" y="285728"/>
            <a:ext cx="3810000" cy="1357322"/>
          </a:xfrm>
        </p:spPr>
        <p:style>
          <a:lnRef idx="0">
            <a:schemeClr val="accent5"/>
          </a:lnRef>
          <a:fillRef idx="3">
            <a:schemeClr val="accent5"/>
          </a:fillRef>
          <a:effectRef idx="3">
            <a:schemeClr val="accent5"/>
          </a:effectRef>
          <a:fontRef idx="minor">
            <a:schemeClr val="lt1"/>
          </a:fontRef>
        </p:style>
        <p:txBody>
          <a:bodyPr/>
          <a:lstStyle/>
          <a:p>
            <a:r>
              <a:rPr lang="en-AU" dirty="0" smtClean="0"/>
              <a:t>SITXOHS001B</a:t>
            </a:r>
            <a:br>
              <a:rPr lang="en-AU" dirty="0" smtClean="0"/>
            </a:br>
            <a:r>
              <a:rPr lang="en-AU" dirty="0" smtClean="0"/>
              <a:t>Follow HEALTH, SAFETY AND SECURITY PROCEDURES</a:t>
            </a:r>
            <a:endParaRPr lang="en-AU" dirty="0"/>
          </a:p>
        </p:txBody>
      </p:sp>
      <p:pic>
        <p:nvPicPr>
          <p:cNvPr id="10" name="Content Placeholder 9" descr="books4.jpg"/>
          <p:cNvPicPr>
            <a:picLocks noGrp="1" noChangeAspect="1"/>
          </p:cNvPicPr>
          <p:nvPr>
            <p:ph sz="half" idx="1"/>
          </p:nvPr>
        </p:nvPicPr>
        <p:blipFill>
          <a:blip r:embed="rId3" cstate="print"/>
          <a:stretch>
            <a:fillRect/>
          </a:stretch>
        </p:blipFill>
        <p:spPr>
          <a:xfrm>
            <a:off x="0" y="0"/>
            <a:ext cx="2172305" cy="6858000"/>
          </a:xfrm>
        </p:spPr>
      </p:pic>
      <p:pic>
        <p:nvPicPr>
          <p:cNvPr id="12" name="Picture 11"/>
          <p:cNvPicPr/>
          <p:nvPr/>
        </p:nvPicPr>
        <p:blipFill>
          <a:blip r:embed="rId4" cstate="print"/>
          <a:stretch>
            <a:fillRect/>
          </a:stretch>
        </p:blipFill>
        <p:spPr bwMode="auto">
          <a:xfrm>
            <a:off x="7706209" y="0"/>
            <a:ext cx="1437791" cy="1173707"/>
          </a:xfrm>
          <a:prstGeom prst="rect">
            <a:avLst/>
          </a:prstGeom>
          <a:noFill/>
          <a:ln w="9525">
            <a:noFill/>
            <a:miter lim="800000"/>
            <a:headEnd/>
            <a:tailEnd/>
          </a:ln>
        </p:spPr>
      </p:pic>
      <p:sp>
        <p:nvSpPr>
          <p:cNvPr id="5" name="TextBox 4"/>
          <p:cNvSpPr txBox="1"/>
          <p:nvPr/>
        </p:nvSpPr>
        <p:spPr>
          <a:xfrm>
            <a:off x="2555776" y="1916832"/>
            <a:ext cx="6336704" cy="2308324"/>
          </a:xfrm>
          <a:prstGeom prst="rect">
            <a:avLst/>
          </a:prstGeom>
          <a:noFill/>
        </p:spPr>
        <p:txBody>
          <a:bodyPr wrap="square" rtlCol="0">
            <a:spAutoFit/>
          </a:bodyPr>
          <a:lstStyle/>
          <a:p>
            <a:r>
              <a:rPr lang="en-AU" b="1" dirty="0" smtClean="0">
                <a:latin typeface="Arial" pitchFamily="34" charset="0"/>
                <a:cs typeface="Arial" pitchFamily="34" charset="0"/>
              </a:rPr>
              <a:t>Foam type</a:t>
            </a:r>
            <a:endParaRPr lang="en-US" dirty="0" smtClean="0">
              <a:latin typeface="Arial" pitchFamily="34" charset="0"/>
              <a:cs typeface="Arial" pitchFamily="34" charset="0"/>
            </a:endParaRPr>
          </a:p>
          <a:p>
            <a:r>
              <a:rPr lang="en-AU" dirty="0" smtClean="0">
                <a:latin typeface="Arial" pitchFamily="34" charset="0"/>
                <a:cs typeface="Arial" pitchFamily="34" charset="0"/>
              </a:rPr>
              <a:t> </a:t>
            </a:r>
            <a:endParaRPr lang="en-US" dirty="0" smtClean="0">
              <a:latin typeface="Arial" pitchFamily="34" charset="0"/>
              <a:cs typeface="Arial" pitchFamily="34" charset="0"/>
            </a:endParaRPr>
          </a:p>
          <a:p>
            <a:r>
              <a:rPr lang="en-AU" dirty="0" smtClean="0">
                <a:latin typeface="Arial" pitchFamily="34" charset="0"/>
                <a:cs typeface="Arial" pitchFamily="34" charset="0"/>
              </a:rPr>
              <a:t>Foam type extinguishers will have an appearance of red with a blue band (some older extinguishers of this type may have an appearance of solid blue).</a:t>
            </a:r>
            <a:endParaRPr lang="en-US" dirty="0" smtClean="0">
              <a:latin typeface="Arial" pitchFamily="34" charset="0"/>
              <a:cs typeface="Arial" pitchFamily="34" charset="0"/>
            </a:endParaRPr>
          </a:p>
          <a:p>
            <a:r>
              <a:rPr lang="en-AU" dirty="0" smtClean="0">
                <a:latin typeface="Arial" pitchFamily="34" charset="0"/>
                <a:cs typeface="Arial" pitchFamily="34" charset="0"/>
              </a:rPr>
              <a:t> </a:t>
            </a:r>
            <a:endParaRPr lang="en-US" dirty="0" smtClean="0">
              <a:latin typeface="Arial" pitchFamily="34" charset="0"/>
              <a:cs typeface="Arial" pitchFamily="34" charset="0"/>
            </a:endParaRPr>
          </a:p>
          <a:p>
            <a:r>
              <a:rPr lang="en-AU" dirty="0" smtClean="0">
                <a:latin typeface="Arial" pitchFamily="34" charset="0"/>
                <a:cs typeface="Arial" pitchFamily="34" charset="0"/>
              </a:rPr>
              <a:t>They are used for the following fires:</a:t>
            </a:r>
            <a:endParaRPr lang="en-US" dirty="0" smtClean="0">
              <a:latin typeface="Arial" pitchFamily="34" charset="0"/>
              <a:cs typeface="Arial" pitchFamily="34" charset="0"/>
            </a:endParaRPr>
          </a:p>
          <a:p>
            <a:endParaRPr lang="en-US" dirty="0"/>
          </a:p>
        </p:txBody>
      </p:sp>
      <p:graphicFrame>
        <p:nvGraphicFramePr>
          <p:cNvPr id="6" name="Table 5"/>
          <p:cNvGraphicFramePr>
            <a:graphicFrameLocks noGrp="1"/>
          </p:cNvGraphicFramePr>
          <p:nvPr/>
        </p:nvGraphicFramePr>
        <p:xfrm>
          <a:off x="2555776" y="4077072"/>
          <a:ext cx="6077585" cy="1371600"/>
        </p:xfrm>
        <a:graphic>
          <a:graphicData uri="http://schemas.openxmlformats.org/drawingml/2006/table">
            <a:tbl>
              <a:tblPr/>
              <a:tblGrid>
                <a:gridCol w="3024336"/>
                <a:gridCol w="3053249"/>
              </a:tblGrid>
              <a:tr h="0">
                <a:tc>
                  <a:txBody>
                    <a:bodyPr/>
                    <a:lstStyle/>
                    <a:p>
                      <a:pPr marL="0" marR="0">
                        <a:spcBef>
                          <a:spcPts val="0"/>
                        </a:spcBef>
                        <a:spcAft>
                          <a:spcPts val="0"/>
                        </a:spcAft>
                      </a:pPr>
                      <a:r>
                        <a:rPr lang="en-AU" sz="1800">
                          <a:latin typeface="Times New Roman"/>
                          <a:ea typeface="Times New Roman"/>
                        </a:rPr>
                        <a:t>Suitable</a:t>
                      </a:r>
                      <a:endParaRPr lang="en-US" sz="18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spcBef>
                          <a:spcPts val="0"/>
                        </a:spcBef>
                        <a:spcAft>
                          <a:spcPts val="0"/>
                        </a:spcAft>
                      </a:pPr>
                      <a:r>
                        <a:rPr lang="en-AU" sz="1800">
                          <a:latin typeface="Times New Roman"/>
                          <a:ea typeface="Times New Roman"/>
                        </a:rPr>
                        <a:t>Class B</a:t>
                      </a:r>
                      <a:endParaRPr lang="en-US" sz="18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0">
                <a:tc>
                  <a:txBody>
                    <a:bodyPr/>
                    <a:lstStyle/>
                    <a:p>
                      <a:pPr marL="0" marR="0">
                        <a:spcBef>
                          <a:spcPts val="0"/>
                        </a:spcBef>
                        <a:spcAft>
                          <a:spcPts val="0"/>
                        </a:spcAft>
                      </a:pPr>
                      <a:r>
                        <a:rPr lang="en-AU" sz="1800">
                          <a:latin typeface="Times New Roman"/>
                          <a:ea typeface="Times New Roman"/>
                        </a:rPr>
                        <a:t>May be used</a:t>
                      </a:r>
                      <a:endParaRPr lang="en-US" sz="18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spcBef>
                          <a:spcPts val="0"/>
                        </a:spcBef>
                        <a:spcAft>
                          <a:spcPts val="0"/>
                        </a:spcAft>
                      </a:pPr>
                      <a:r>
                        <a:rPr lang="en-AU" sz="1800">
                          <a:latin typeface="Times New Roman"/>
                          <a:ea typeface="Times New Roman"/>
                        </a:rPr>
                        <a:t>Class A</a:t>
                      </a:r>
                      <a:endParaRPr lang="en-US" sz="18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0">
                <a:tc>
                  <a:txBody>
                    <a:bodyPr/>
                    <a:lstStyle/>
                    <a:p>
                      <a:pPr marL="0" marR="0">
                        <a:spcBef>
                          <a:spcPts val="0"/>
                        </a:spcBef>
                        <a:spcAft>
                          <a:spcPts val="0"/>
                        </a:spcAft>
                      </a:pPr>
                      <a:r>
                        <a:rPr lang="en-AU" sz="1800">
                          <a:latin typeface="Times New Roman"/>
                          <a:ea typeface="Times New Roman"/>
                        </a:rPr>
                        <a:t>Limited effectiveness</a:t>
                      </a:r>
                      <a:endParaRPr lang="en-US" sz="18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spcBef>
                          <a:spcPts val="0"/>
                        </a:spcBef>
                        <a:spcAft>
                          <a:spcPts val="0"/>
                        </a:spcAft>
                      </a:pPr>
                      <a:r>
                        <a:rPr lang="en-AU" sz="1800">
                          <a:latin typeface="Times New Roman"/>
                          <a:ea typeface="Times New Roman"/>
                        </a:rPr>
                        <a:t>Class F</a:t>
                      </a:r>
                      <a:endParaRPr lang="en-US" sz="18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0">
                <a:tc>
                  <a:txBody>
                    <a:bodyPr/>
                    <a:lstStyle/>
                    <a:p>
                      <a:pPr marL="0" marR="0">
                        <a:spcBef>
                          <a:spcPts val="0"/>
                        </a:spcBef>
                        <a:spcAft>
                          <a:spcPts val="0"/>
                        </a:spcAft>
                      </a:pPr>
                      <a:r>
                        <a:rPr lang="en-AU" sz="1800">
                          <a:latin typeface="Times New Roman"/>
                          <a:ea typeface="Times New Roman"/>
                        </a:rPr>
                        <a:t>Not considered effective</a:t>
                      </a:r>
                      <a:endParaRPr lang="en-US" sz="18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spcBef>
                          <a:spcPts val="0"/>
                        </a:spcBef>
                        <a:spcAft>
                          <a:spcPts val="0"/>
                        </a:spcAft>
                      </a:pPr>
                      <a:r>
                        <a:rPr lang="en-AU" sz="1800">
                          <a:latin typeface="Times New Roman"/>
                          <a:ea typeface="Times New Roman"/>
                        </a:rPr>
                        <a:t>Class C</a:t>
                      </a:r>
                      <a:endParaRPr lang="en-US" sz="18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0">
                <a:tc>
                  <a:txBody>
                    <a:bodyPr/>
                    <a:lstStyle/>
                    <a:p>
                      <a:pPr marL="0" marR="0">
                        <a:spcBef>
                          <a:spcPts val="0"/>
                        </a:spcBef>
                        <a:spcAft>
                          <a:spcPts val="0"/>
                        </a:spcAft>
                      </a:pPr>
                      <a:r>
                        <a:rPr lang="en-AU" sz="1800">
                          <a:latin typeface="Times New Roman"/>
                          <a:ea typeface="Times New Roman"/>
                        </a:rPr>
                        <a:t>Dangerous if used </a:t>
                      </a:r>
                      <a:endParaRPr lang="en-US" sz="18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spcBef>
                          <a:spcPts val="0"/>
                        </a:spcBef>
                        <a:spcAft>
                          <a:spcPts val="0"/>
                        </a:spcAft>
                      </a:pPr>
                      <a:r>
                        <a:rPr lang="en-AU" sz="1800" dirty="0">
                          <a:latin typeface="Times New Roman"/>
                          <a:ea typeface="Times New Roman"/>
                        </a:rPr>
                        <a:t>Class E</a:t>
                      </a:r>
                      <a:endParaRPr lang="en-US" sz="18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bl>
          </a:graphicData>
        </a:graphic>
      </p:graphicFrame>
      <p:pic>
        <p:nvPicPr>
          <p:cNvPr id="8" name="Picture 7" descr="foam fire ext.jpg"/>
          <p:cNvPicPr/>
          <p:nvPr/>
        </p:nvPicPr>
        <p:blipFill>
          <a:blip r:embed="rId5" cstate="print"/>
          <a:srcRect/>
          <a:stretch>
            <a:fillRect/>
          </a:stretch>
        </p:blipFill>
        <p:spPr bwMode="auto">
          <a:xfrm>
            <a:off x="6732240" y="1052736"/>
            <a:ext cx="585101" cy="1286540"/>
          </a:xfrm>
          <a:prstGeom prst="rect">
            <a:avLst/>
          </a:prstGeom>
          <a:noFill/>
          <a:ln w="9525">
            <a:noFill/>
            <a:miter lim="800000"/>
            <a:headEnd/>
            <a:tailEnd/>
          </a:ln>
        </p:spPr>
      </p:pic>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571736" y="285728"/>
            <a:ext cx="3810000" cy="1357322"/>
          </a:xfrm>
        </p:spPr>
        <p:style>
          <a:lnRef idx="0">
            <a:schemeClr val="accent5"/>
          </a:lnRef>
          <a:fillRef idx="3">
            <a:schemeClr val="accent5"/>
          </a:fillRef>
          <a:effectRef idx="3">
            <a:schemeClr val="accent5"/>
          </a:effectRef>
          <a:fontRef idx="minor">
            <a:schemeClr val="lt1"/>
          </a:fontRef>
        </p:style>
        <p:txBody>
          <a:bodyPr/>
          <a:lstStyle/>
          <a:p>
            <a:r>
              <a:rPr lang="en-AU" dirty="0" smtClean="0"/>
              <a:t>SITXOHS001B</a:t>
            </a:r>
            <a:br>
              <a:rPr lang="en-AU" dirty="0" smtClean="0"/>
            </a:br>
            <a:r>
              <a:rPr lang="en-AU" dirty="0" smtClean="0"/>
              <a:t>Follow HEALTH, SAFETY AND SECURITY PROCEDURES</a:t>
            </a:r>
            <a:endParaRPr lang="en-AU" dirty="0"/>
          </a:p>
        </p:txBody>
      </p:sp>
      <p:pic>
        <p:nvPicPr>
          <p:cNvPr id="10" name="Content Placeholder 9" descr="books4.jpg"/>
          <p:cNvPicPr>
            <a:picLocks noGrp="1" noChangeAspect="1"/>
          </p:cNvPicPr>
          <p:nvPr>
            <p:ph sz="half" idx="1"/>
          </p:nvPr>
        </p:nvPicPr>
        <p:blipFill>
          <a:blip r:embed="rId3" cstate="print"/>
          <a:stretch>
            <a:fillRect/>
          </a:stretch>
        </p:blipFill>
        <p:spPr>
          <a:xfrm>
            <a:off x="0" y="0"/>
            <a:ext cx="2172305" cy="6858000"/>
          </a:xfrm>
        </p:spPr>
      </p:pic>
      <p:pic>
        <p:nvPicPr>
          <p:cNvPr id="12" name="Picture 11"/>
          <p:cNvPicPr/>
          <p:nvPr/>
        </p:nvPicPr>
        <p:blipFill>
          <a:blip r:embed="rId4" cstate="print"/>
          <a:stretch>
            <a:fillRect/>
          </a:stretch>
        </p:blipFill>
        <p:spPr bwMode="auto">
          <a:xfrm>
            <a:off x="7706209" y="0"/>
            <a:ext cx="1437791" cy="1173707"/>
          </a:xfrm>
          <a:prstGeom prst="rect">
            <a:avLst/>
          </a:prstGeom>
          <a:noFill/>
          <a:ln w="9525">
            <a:noFill/>
            <a:miter lim="800000"/>
            <a:headEnd/>
            <a:tailEnd/>
          </a:ln>
        </p:spPr>
      </p:pic>
      <p:sp>
        <p:nvSpPr>
          <p:cNvPr id="5" name="TextBox 4"/>
          <p:cNvSpPr txBox="1"/>
          <p:nvPr/>
        </p:nvSpPr>
        <p:spPr>
          <a:xfrm>
            <a:off x="2555776" y="1916832"/>
            <a:ext cx="6336704" cy="2308324"/>
          </a:xfrm>
          <a:prstGeom prst="rect">
            <a:avLst/>
          </a:prstGeom>
          <a:noFill/>
        </p:spPr>
        <p:txBody>
          <a:bodyPr wrap="square" rtlCol="0">
            <a:spAutoFit/>
          </a:bodyPr>
          <a:lstStyle/>
          <a:p>
            <a:r>
              <a:rPr lang="en-AU" b="1" dirty="0" smtClean="0">
                <a:latin typeface="Arial" pitchFamily="34" charset="0"/>
                <a:cs typeface="Arial" pitchFamily="34" charset="0"/>
              </a:rPr>
              <a:t>Wet chemical type</a:t>
            </a:r>
          </a:p>
          <a:p>
            <a:endParaRPr lang="en-US" dirty="0" smtClean="0">
              <a:latin typeface="Arial" pitchFamily="34" charset="0"/>
              <a:cs typeface="Arial" pitchFamily="34" charset="0"/>
            </a:endParaRPr>
          </a:p>
          <a:p>
            <a:r>
              <a:rPr lang="en-AU" dirty="0" smtClean="0">
                <a:latin typeface="Arial" pitchFamily="34" charset="0"/>
                <a:cs typeface="Arial" pitchFamily="34" charset="0"/>
              </a:rPr>
              <a:t>Wet chemical type extinguishers will have an appearance of red with an oatmeal band (some older extinguishers of this type may have an appearance of solid oatmeal).</a:t>
            </a:r>
            <a:endParaRPr lang="en-US" dirty="0" smtClean="0">
              <a:latin typeface="Arial" pitchFamily="34" charset="0"/>
              <a:cs typeface="Arial" pitchFamily="34" charset="0"/>
            </a:endParaRPr>
          </a:p>
          <a:p>
            <a:r>
              <a:rPr lang="en-AU" dirty="0" smtClean="0">
                <a:latin typeface="Arial" pitchFamily="34" charset="0"/>
                <a:cs typeface="Arial" pitchFamily="34" charset="0"/>
              </a:rPr>
              <a:t> </a:t>
            </a:r>
            <a:endParaRPr lang="en-US" dirty="0" smtClean="0">
              <a:latin typeface="Arial" pitchFamily="34" charset="0"/>
              <a:cs typeface="Arial" pitchFamily="34" charset="0"/>
            </a:endParaRPr>
          </a:p>
          <a:p>
            <a:r>
              <a:rPr lang="en-AU" dirty="0" smtClean="0">
                <a:latin typeface="Arial" pitchFamily="34" charset="0"/>
                <a:cs typeface="Arial" pitchFamily="34" charset="0"/>
              </a:rPr>
              <a:t>They are used for the following fires:</a:t>
            </a:r>
            <a:endParaRPr lang="en-US" dirty="0" smtClean="0">
              <a:latin typeface="Arial" pitchFamily="34" charset="0"/>
              <a:cs typeface="Arial" pitchFamily="34" charset="0"/>
            </a:endParaRPr>
          </a:p>
          <a:p>
            <a:endParaRPr lang="en-US" dirty="0"/>
          </a:p>
        </p:txBody>
      </p:sp>
      <p:graphicFrame>
        <p:nvGraphicFramePr>
          <p:cNvPr id="6" name="Table 5"/>
          <p:cNvGraphicFramePr>
            <a:graphicFrameLocks noGrp="1"/>
          </p:cNvGraphicFramePr>
          <p:nvPr/>
        </p:nvGraphicFramePr>
        <p:xfrm>
          <a:off x="2555776" y="4149080"/>
          <a:ext cx="6077585" cy="1097280"/>
        </p:xfrm>
        <a:graphic>
          <a:graphicData uri="http://schemas.openxmlformats.org/drawingml/2006/table">
            <a:tbl>
              <a:tblPr/>
              <a:tblGrid>
                <a:gridCol w="3024336"/>
                <a:gridCol w="3053249"/>
              </a:tblGrid>
              <a:tr h="0">
                <a:tc>
                  <a:txBody>
                    <a:bodyPr/>
                    <a:lstStyle/>
                    <a:p>
                      <a:pPr marL="0" marR="0">
                        <a:spcBef>
                          <a:spcPts val="0"/>
                        </a:spcBef>
                        <a:spcAft>
                          <a:spcPts val="0"/>
                        </a:spcAft>
                      </a:pPr>
                      <a:r>
                        <a:rPr lang="en-AU" sz="1800">
                          <a:latin typeface="Times New Roman"/>
                          <a:ea typeface="Times New Roman"/>
                        </a:rPr>
                        <a:t>Suitable</a:t>
                      </a:r>
                      <a:endParaRPr lang="en-US" sz="18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spcBef>
                          <a:spcPts val="0"/>
                        </a:spcBef>
                        <a:spcAft>
                          <a:spcPts val="0"/>
                        </a:spcAft>
                      </a:pPr>
                      <a:r>
                        <a:rPr lang="en-AU" sz="1800">
                          <a:latin typeface="Times New Roman"/>
                          <a:ea typeface="Times New Roman"/>
                        </a:rPr>
                        <a:t>Class F</a:t>
                      </a:r>
                      <a:endParaRPr lang="en-US" sz="18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0">
                <a:tc>
                  <a:txBody>
                    <a:bodyPr/>
                    <a:lstStyle/>
                    <a:p>
                      <a:pPr marL="0" marR="0">
                        <a:spcBef>
                          <a:spcPts val="0"/>
                        </a:spcBef>
                        <a:spcAft>
                          <a:spcPts val="0"/>
                        </a:spcAft>
                      </a:pPr>
                      <a:r>
                        <a:rPr lang="en-AU" sz="1800">
                          <a:latin typeface="Times New Roman"/>
                          <a:ea typeface="Times New Roman"/>
                        </a:rPr>
                        <a:t>May be used</a:t>
                      </a:r>
                      <a:endParaRPr lang="en-US" sz="18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spcBef>
                          <a:spcPts val="0"/>
                        </a:spcBef>
                        <a:spcAft>
                          <a:spcPts val="0"/>
                        </a:spcAft>
                      </a:pPr>
                      <a:r>
                        <a:rPr lang="en-AU" sz="1800">
                          <a:latin typeface="Times New Roman"/>
                          <a:ea typeface="Times New Roman"/>
                        </a:rPr>
                        <a:t>Class A</a:t>
                      </a:r>
                      <a:endParaRPr lang="en-US" sz="18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0">
                <a:tc>
                  <a:txBody>
                    <a:bodyPr/>
                    <a:lstStyle/>
                    <a:p>
                      <a:pPr marL="0" marR="0">
                        <a:spcBef>
                          <a:spcPts val="0"/>
                        </a:spcBef>
                        <a:spcAft>
                          <a:spcPts val="0"/>
                        </a:spcAft>
                      </a:pPr>
                      <a:r>
                        <a:rPr lang="en-AU" sz="1800">
                          <a:latin typeface="Times New Roman"/>
                          <a:ea typeface="Times New Roman"/>
                        </a:rPr>
                        <a:t>Not considered effective</a:t>
                      </a:r>
                      <a:endParaRPr lang="en-US" sz="18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spcBef>
                          <a:spcPts val="0"/>
                        </a:spcBef>
                        <a:spcAft>
                          <a:spcPts val="0"/>
                        </a:spcAft>
                      </a:pPr>
                      <a:r>
                        <a:rPr lang="en-AU" sz="1800">
                          <a:latin typeface="Times New Roman"/>
                          <a:ea typeface="Times New Roman"/>
                        </a:rPr>
                        <a:t>Class B and C</a:t>
                      </a:r>
                      <a:endParaRPr lang="en-US" sz="18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0">
                <a:tc>
                  <a:txBody>
                    <a:bodyPr/>
                    <a:lstStyle/>
                    <a:p>
                      <a:pPr marL="0" marR="0">
                        <a:spcBef>
                          <a:spcPts val="0"/>
                        </a:spcBef>
                        <a:spcAft>
                          <a:spcPts val="0"/>
                        </a:spcAft>
                      </a:pPr>
                      <a:r>
                        <a:rPr lang="en-AU" sz="1800">
                          <a:latin typeface="Times New Roman"/>
                          <a:ea typeface="Times New Roman"/>
                        </a:rPr>
                        <a:t>Dangerous if used</a:t>
                      </a:r>
                      <a:endParaRPr lang="en-US" sz="18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spcBef>
                          <a:spcPts val="0"/>
                        </a:spcBef>
                        <a:spcAft>
                          <a:spcPts val="0"/>
                        </a:spcAft>
                      </a:pPr>
                      <a:r>
                        <a:rPr lang="en-AU" sz="1800" dirty="0">
                          <a:latin typeface="Times New Roman"/>
                          <a:ea typeface="Times New Roman"/>
                        </a:rPr>
                        <a:t>Class E</a:t>
                      </a:r>
                      <a:endParaRPr lang="en-US" sz="18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bl>
          </a:graphicData>
        </a:graphic>
      </p:graphicFrame>
      <p:pic>
        <p:nvPicPr>
          <p:cNvPr id="8" name="Picture 7" descr="wet chem fire ext.jpg"/>
          <p:cNvPicPr/>
          <p:nvPr/>
        </p:nvPicPr>
        <p:blipFill>
          <a:blip r:embed="rId5" cstate="print"/>
          <a:srcRect/>
          <a:stretch>
            <a:fillRect/>
          </a:stretch>
        </p:blipFill>
        <p:spPr bwMode="auto">
          <a:xfrm>
            <a:off x="6804248" y="1124744"/>
            <a:ext cx="576374" cy="1286540"/>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571736" y="285728"/>
            <a:ext cx="3810000" cy="1357322"/>
          </a:xfrm>
        </p:spPr>
        <p:style>
          <a:lnRef idx="0">
            <a:schemeClr val="accent5"/>
          </a:lnRef>
          <a:fillRef idx="3">
            <a:schemeClr val="accent5"/>
          </a:fillRef>
          <a:effectRef idx="3">
            <a:schemeClr val="accent5"/>
          </a:effectRef>
          <a:fontRef idx="minor">
            <a:schemeClr val="lt1"/>
          </a:fontRef>
        </p:style>
        <p:txBody>
          <a:bodyPr/>
          <a:lstStyle/>
          <a:p>
            <a:r>
              <a:rPr lang="en-AU" dirty="0" smtClean="0"/>
              <a:t>SITXOHS001B</a:t>
            </a:r>
            <a:br>
              <a:rPr lang="en-AU" dirty="0" smtClean="0"/>
            </a:br>
            <a:r>
              <a:rPr lang="en-AU" dirty="0" smtClean="0"/>
              <a:t>Follow HEALTH, SAFETY AND SECURITY PROCEDURES</a:t>
            </a:r>
            <a:endParaRPr lang="en-AU" dirty="0"/>
          </a:p>
        </p:txBody>
      </p:sp>
      <p:pic>
        <p:nvPicPr>
          <p:cNvPr id="10" name="Content Placeholder 9" descr="books4.jpg"/>
          <p:cNvPicPr>
            <a:picLocks noGrp="1" noChangeAspect="1"/>
          </p:cNvPicPr>
          <p:nvPr>
            <p:ph sz="half" idx="1"/>
          </p:nvPr>
        </p:nvPicPr>
        <p:blipFill>
          <a:blip r:embed="rId3" cstate="print"/>
          <a:stretch>
            <a:fillRect/>
          </a:stretch>
        </p:blipFill>
        <p:spPr>
          <a:xfrm>
            <a:off x="0" y="0"/>
            <a:ext cx="2172305" cy="6858000"/>
          </a:xfrm>
        </p:spPr>
      </p:pic>
      <p:pic>
        <p:nvPicPr>
          <p:cNvPr id="12" name="Picture 11"/>
          <p:cNvPicPr/>
          <p:nvPr/>
        </p:nvPicPr>
        <p:blipFill>
          <a:blip r:embed="rId4" cstate="print"/>
          <a:stretch>
            <a:fillRect/>
          </a:stretch>
        </p:blipFill>
        <p:spPr bwMode="auto">
          <a:xfrm>
            <a:off x="7706209" y="0"/>
            <a:ext cx="1437791" cy="1173707"/>
          </a:xfrm>
          <a:prstGeom prst="rect">
            <a:avLst/>
          </a:prstGeom>
          <a:noFill/>
          <a:ln w="9525">
            <a:noFill/>
            <a:miter lim="800000"/>
            <a:headEnd/>
            <a:tailEnd/>
          </a:ln>
        </p:spPr>
      </p:pic>
      <p:sp>
        <p:nvSpPr>
          <p:cNvPr id="5" name="TextBox 4"/>
          <p:cNvSpPr txBox="1"/>
          <p:nvPr/>
        </p:nvSpPr>
        <p:spPr>
          <a:xfrm>
            <a:off x="2555776" y="1844824"/>
            <a:ext cx="6192688" cy="5216813"/>
          </a:xfrm>
          <a:prstGeom prst="rect">
            <a:avLst/>
          </a:prstGeom>
          <a:noFill/>
        </p:spPr>
        <p:txBody>
          <a:bodyPr wrap="square" rtlCol="0">
            <a:spAutoFit/>
          </a:bodyPr>
          <a:lstStyle/>
          <a:p>
            <a:r>
              <a:rPr lang="en-AU" b="1" dirty="0" smtClean="0">
                <a:latin typeface="Arial" pitchFamily="34" charset="0"/>
                <a:cs typeface="Arial" pitchFamily="34" charset="0"/>
              </a:rPr>
              <a:t>Reporting Unsafe Conditions</a:t>
            </a:r>
          </a:p>
          <a:p>
            <a:endParaRPr lang="en-US" b="1" dirty="0" smtClean="0">
              <a:latin typeface="Arial" pitchFamily="34" charset="0"/>
              <a:cs typeface="Arial" pitchFamily="34" charset="0"/>
            </a:endParaRPr>
          </a:p>
          <a:p>
            <a:r>
              <a:rPr lang="en-AU" dirty="0" smtClean="0">
                <a:latin typeface="Arial" pitchFamily="34" charset="0"/>
                <a:cs typeface="Arial" pitchFamily="34" charset="0"/>
              </a:rPr>
              <a:t>Sometimes managing a large organisation can be difficult and a manager cannot be everywhere all at once. </a:t>
            </a:r>
            <a:endParaRPr lang="en-US" dirty="0" smtClean="0">
              <a:latin typeface="Arial" pitchFamily="34" charset="0"/>
              <a:cs typeface="Arial" pitchFamily="34" charset="0"/>
            </a:endParaRPr>
          </a:p>
          <a:p>
            <a:endParaRPr lang="en-AU" dirty="0" smtClean="0">
              <a:latin typeface="Arial" pitchFamily="34" charset="0"/>
              <a:cs typeface="Arial" pitchFamily="34" charset="0"/>
            </a:endParaRPr>
          </a:p>
          <a:p>
            <a:r>
              <a:rPr lang="en-AU" dirty="0" smtClean="0">
                <a:latin typeface="Arial" pitchFamily="34" charset="0"/>
                <a:cs typeface="Arial" pitchFamily="34" charset="0"/>
              </a:rPr>
              <a:t>These may include:</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Broken or damaged electrical appliances or cords.</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Uneven floors or broken tiles. </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Damage or missing machinery guards (slicer/ mixer). </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Blocked fire exits. </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Chemical spills. </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Unsafe shelving.</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Dangerous work practices.</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Areas with poor lighting. </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Damaged equipment. </a:t>
            </a:r>
            <a:endParaRPr lang="en-US" dirty="0" smtClean="0">
              <a:latin typeface="Arial" pitchFamily="34" charset="0"/>
              <a:cs typeface="Arial" pitchFamily="34" charset="0"/>
            </a:endParaRPr>
          </a:p>
          <a:p>
            <a:endParaRPr lang="en-US" dirty="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571736" y="285728"/>
            <a:ext cx="3810000" cy="1357322"/>
          </a:xfrm>
        </p:spPr>
        <p:style>
          <a:lnRef idx="0">
            <a:schemeClr val="accent5"/>
          </a:lnRef>
          <a:fillRef idx="3">
            <a:schemeClr val="accent5"/>
          </a:fillRef>
          <a:effectRef idx="3">
            <a:schemeClr val="accent5"/>
          </a:effectRef>
          <a:fontRef idx="minor">
            <a:schemeClr val="lt1"/>
          </a:fontRef>
        </p:style>
        <p:txBody>
          <a:bodyPr/>
          <a:lstStyle/>
          <a:p>
            <a:r>
              <a:rPr lang="en-AU" dirty="0" smtClean="0"/>
              <a:t>SITXOHS001B</a:t>
            </a:r>
            <a:br>
              <a:rPr lang="en-AU" dirty="0" smtClean="0"/>
            </a:br>
            <a:r>
              <a:rPr lang="en-AU" dirty="0" smtClean="0"/>
              <a:t>Follow HEALTH, SAFETY AND SECURITY PROCEDURES</a:t>
            </a:r>
            <a:endParaRPr lang="en-AU" dirty="0"/>
          </a:p>
        </p:txBody>
      </p:sp>
      <p:pic>
        <p:nvPicPr>
          <p:cNvPr id="10" name="Content Placeholder 9" descr="books4.jpg"/>
          <p:cNvPicPr>
            <a:picLocks noGrp="1" noChangeAspect="1"/>
          </p:cNvPicPr>
          <p:nvPr>
            <p:ph sz="half" idx="1"/>
          </p:nvPr>
        </p:nvPicPr>
        <p:blipFill>
          <a:blip r:embed="rId3" cstate="print"/>
          <a:stretch>
            <a:fillRect/>
          </a:stretch>
        </p:blipFill>
        <p:spPr>
          <a:xfrm>
            <a:off x="0" y="0"/>
            <a:ext cx="2172305" cy="6858000"/>
          </a:xfrm>
        </p:spPr>
      </p:pic>
      <p:pic>
        <p:nvPicPr>
          <p:cNvPr id="12" name="Picture 11"/>
          <p:cNvPicPr/>
          <p:nvPr/>
        </p:nvPicPr>
        <p:blipFill>
          <a:blip r:embed="rId4" cstate="print"/>
          <a:stretch>
            <a:fillRect/>
          </a:stretch>
        </p:blipFill>
        <p:spPr bwMode="auto">
          <a:xfrm>
            <a:off x="7706209" y="0"/>
            <a:ext cx="1437791" cy="1173707"/>
          </a:xfrm>
          <a:prstGeom prst="rect">
            <a:avLst/>
          </a:prstGeom>
          <a:noFill/>
          <a:ln w="9525">
            <a:noFill/>
            <a:miter lim="800000"/>
            <a:headEnd/>
            <a:tailEnd/>
          </a:ln>
        </p:spPr>
      </p:pic>
      <p:sp>
        <p:nvSpPr>
          <p:cNvPr id="6" name="TextBox 5"/>
          <p:cNvSpPr txBox="1"/>
          <p:nvPr/>
        </p:nvSpPr>
        <p:spPr>
          <a:xfrm>
            <a:off x="2555776" y="1916832"/>
            <a:ext cx="6264696" cy="2585323"/>
          </a:xfrm>
          <a:prstGeom prst="rect">
            <a:avLst/>
          </a:prstGeom>
          <a:noFill/>
        </p:spPr>
        <p:txBody>
          <a:bodyPr wrap="square" rtlCol="0">
            <a:spAutoFit/>
          </a:bodyPr>
          <a:lstStyle/>
          <a:p>
            <a:r>
              <a:rPr lang="en-AU" b="1" dirty="0" smtClean="0">
                <a:latin typeface="Arial" pitchFamily="34" charset="0"/>
                <a:cs typeface="Arial" pitchFamily="34" charset="0"/>
              </a:rPr>
              <a:t>Operation </a:t>
            </a:r>
            <a:endParaRPr lang="en-US" dirty="0" smtClean="0">
              <a:latin typeface="Arial" pitchFamily="34" charset="0"/>
              <a:cs typeface="Arial" pitchFamily="34" charset="0"/>
            </a:endParaRPr>
          </a:p>
          <a:p>
            <a:r>
              <a:rPr lang="en-AU" dirty="0" smtClean="0">
                <a:latin typeface="Arial" pitchFamily="34" charset="0"/>
                <a:cs typeface="Arial" pitchFamily="34" charset="0"/>
              </a:rPr>
              <a:t> </a:t>
            </a:r>
            <a:endParaRPr lang="en-US" dirty="0" smtClean="0">
              <a:latin typeface="Arial" pitchFamily="34" charset="0"/>
              <a:cs typeface="Arial" pitchFamily="34" charset="0"/>
            </a:endParaRPr>
          </a:p>
          <a:p>
            <a:r>
              <a:rPr lang="en-AU" dirty="0" smtClean="0">
                <a:latin typeface="Arial" pitchFamily="34" charset="0"/>
                <a:cs typeface="Arial" pitchFamily="34" charset="0"/>
              </a:rPr>
              <a:t>Quick consideration needs to be given before making the decision to fight a fire. </a:t>
            </a:r>
          </a:p>
          <a:p>
            <a:endParaRPr lang="en-AU" dirty="0" smtClean="0">
              <a:latin typeface="Arial" pitchFamily="34" charset="0"/>
              <a:cs typeface="Arial" pitchFamily="34" charset="0"/>
            </a:endParaRPr>
          </a:p>
          <a:p>
            <a:r>
              <a:rPr lang="en-AU" dirty="0" smtClean="0">
                <a:latin typeface="Arial" pitchFamily="34" charset="0"/>
                <a:cs typeface="Arial" pitchFamily="34" charset="0"/>
              </a:rPr>
              <a:t>In Australia the way to use a portable fire extinguisher is called the PASS system; this can be described by the following</a:t>
            </a:r>
            <a:endParaRPr lang="en-US" dirty="0" smtClean="0">
              <a:latin typeface="Arial" pitchFamily="34" charset="0"/>
              <a:cs typeface="Arial" pitchFamily="34" charset="0"/>
            </a:endParaRPr>
          </a:p>
          <a:p>
            <a:endParaRPr lang="en-US" dirty="0"/>
          </a:p>
        </p:txBody>
      </p:sp>
      <p:pic>
        <p:nvPicPr>
          <p:cNvPr id="8" name="Picture 7" descr="..\..\Documents and Settings\Phillip McMillan\My Documents\My Pictures\pass.gif"/>
          <p:cNvPicPr/>
          <p:nvPr/>
        </p:nvPicPr>
        <p:blipFill>
          <a:blip r:embed="rId5" cstate="print"/>
          <a:srcRect/>
          <a:stretch>
            <a:fillRect/>
          </a:stretch>
        </p:blipFill>
        <p:spPr bwMode="auto">
          <a:xfrm>
            <a:off x="3923928" y="4077072"/>
            <a:ext cx="3414121" cy="2609302"/>
          </a:xfrm>
          <a:prstGeom prst="rect">
            <a:avLst/>
          </a:prstGeom>
          <a:noFill/>
          <a:ln w="9525">
            <a:noFill/>
            <a:miter lim="800000"/>
            <a:headEnd/>
            <a:tailEnd/>
          </a:ln>
        </p:spPr>
      </p:pic>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571736" y="285728"/>
            <a:ext cx="3810000" cy="1357322"/>
          </a:xfrm>
        </p:spPr>
        <p:style>
          <a:lnRef idx="0">
            <a:schemeClr val="accent5"/>
          </a:lnRef>
          <a:fillRef idx="3">
            <a:schemeClr val="accent5"/>
          </a:fillRef>
          <a:effectRef idx="3">
            <a:schemeClr val="accent5"/>
          </a:effectRef>
          <a:fontRef idx="minor">
            <a:schemeClr val="lt1"/>
          </a:fontRef>
        </p:style>
        <p:txBody>
          <a:bodyPr/>
          <a:lstStyle/>
          <a:p>
            <a:r>
              <a:rPr lang="en-AU" dirty="0" smtClean="0"/>
              <a:t>SITXOHS001B</a:t>
            </a:r>
            <a:br>
              <a:rPr lang="en-AU" dirty="0" smtClean="0"/>
            </a:br>
            <a:r>
              <a:rPr lang="en-AU" dirty="0" smtClean="0"/>
              <a:t>Follow HEALTH, SAFETY AND SECURITY PROCEDURES</a:t>
            </a:r>
            <a:endParaRPr lang="en-AU" dirty="0"/>
          </a:p>
        </p:txBody>
      </p:sp>
      <p:pic>
        <p:nvPicPr>
          <p:cNvPr id="10" name="Content Placeholder 9" descr="books4.jpg"/>
          <p:cNvPicPr>
            <a:picLocks noGrp="1" noChangeAspect="1"/>
          </p:cNvPicPr>
          <p:nvPr>
            <p:ph sz="half" idx="1"/>
          </p:nvPr>
        </p:nvPicPr>
        <p:blipFill>
          <a:blip r:embed="rId3" cstate="print"/>
          <a:stretch>
            <a:fillRect/>
          </a:stretch>
        </p:blipFill>
        <p:spPr>
          <a:xfrm>
            <a:off x="0" y="0"/>
            <a:ext cx="2172305" cy="6858000"/>
          </a:xfrm>
        </p:spPr>
      </p:pic>
      <p:pic>
        <p:nvPicPr>
          <p:cNvPr id="12" name="Picture 11"/>
          <p:cNvPicPr/>
          <p:nvPr/>
        </p:nvPicPr>
        <p:blipFill>
          <a:blip r:embed="rId4" cstate="print"/>
          <a:stretch>
            <a:fillRect/>
          </a:stretch>
        </p:blipFill>
        <p:spPr bwMode="auto">
          <a:xfrm>
            <a:off x="7706209" y="0"/>
            <a:ext cx="1437791" cy="1173707"/>
          </a:xfrm>
          <a:prstGeom prst="rect">
            <a:avLst/>
          </a:prstGeom>
          <a:noFill/>
          <a:ln w="9525">
            <a:noFill/>
            <a:miter lim="800000"/>
            <a:headEnd/>
            <a:tailEnd/>
          </a:ln>
        </p:spPr>
      </p:pic>
      <p:sp>
        <p:nvSpPr>
          <p:cNvPr id="5" name="TextBox 4"/>
          <p:cNvSpPr txBox="1"/>
          <p:nvPr/>
        </p:nvSpPr>
        <p:spPr>
          <a:xfrm>
            <a:off x="2627784" y="1988840"/>
            <a:ext cx="6336704" cy="3724096"/>
          </a:xfrm>
          <a:prstGeom prst="rect">
            <a:avLst/>
          </a:prstGeom>
          <a:noFill/>
        </p:spPr>
        <p:txBody>
          <a:bodyPr wrap="square" rtlCol="0">
            <a:spAutoFit/>
          </a:bodyPr>
          <a:lstStyle/>
          <a:p>
            <a:r>
              <a:rPr lang="en-AU" b="1" dirty="0" smtClean="0">
                <a:latin typeface="Arial" pitchFamily="34" charset="0"/>
                <a:cs typeface="Arial" pitchFamily="34" charset="0"/>
              </a:rPr>
              <a:t>Fire procedures</a:t>
            </a:r>
            <a:endParaRPr lang="en-US" b="1" dirty="0" smtClean="0">
              <a:latin typeface="Arial" pitchFamily="34" charset="0"/>
              <a:cs typeface="Arial" pitchFamily="34" charset="0"/>
            </a:endParaRPr>
          </a:p>
          <a:p>
            <a:r>
              <a:rPr lang="en-AU" dirty="0" smtClean="0">
                <a:latin typeface="Arial" pitchFamily="34" charset="0"/>
                <a:cs typeface="Arial" pitchFamily="34" charset="0"/>
              </a:rPr>
              <a:t> </a:t>
            </a:r>
            <a:endParaRPr lang="en-US" dirty="0" smtClean="0">
              <a:latin typeface="Arial" pitchFamily="34" charset="0"/>
              <a:cs typeface="Arial" pitchFamily="34" charset="0"/>
            </a:endParaRPr>
          </a:p>
          <a:p>
            <a:r>
              <a:rPr lang="en-AU" dirty="0" smtClean="0">
                <a:latin typeface="Arial" pitchFamily="34" charset="0"/>
                <a:cs typeface="Arial" pitchFamily="34" charset="0"/>
              </a:rPr>
              <a:t>Call Reception or Switchboard and report the fire. </a:t>
            </a:r>
          </a:p>
          <a:p>
            <a:endParaRPr lang="en-AU" dirty="0" smtClean="0">
              <a:latin typeface="Arial" pitchFamily="34" charset="0"/>
              <a:cs typeface="Arial" pitchFamily="34" charset="0"/>
            </a:endParaRPr>
          </a:p>
          <a:p>
            <a:r>
              <a:rPr lang="en-AU" dirty="0" smtClean="0">
                <a:latin typeface="Arial" pitchFamily="34" charset="0"/>
                <a:cs typeface="Arial" pitchFamily="34" charset="0"/>
              </a:rPr>
              <a:t>Tell them the:</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Location.</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Size of the fire.</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Type of fire, i.e. electrical, oil, chemical, general.</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If there are any injuries.</a:t>
            </a:r>
          </a:p>
          <a:p>
            <a:pPr lvl="0"/>
            <a:endParaRPr lang="en-US" dirty="0" smtClean="0">
              <a:latin typeface="Arial" pitchFamily="34" charset="0"/>
              <a:cs typeface="Arial" pitchFamily="34" charset="0"/>
            </a:endParaRPr>
          </a:p>
          <a:p>
            <a:r>
              <a:rPr lang="en-AU" dirty="0" smtClean="0">
                <a:latin typeface="Arial" pitchFamily="34" charset="0"/>
                <a:cs typeface="Arial" pitchFamily="34" charset="0"/>
              </a:rPr>
              <a:t>If you do not have a main switch or reception </a:t>
            </a:r>
            <a:r>
              <a:rPr lang="en-AU" b="1" dirty="0" smtClean="0">
                <a:latin typeface="Arial" pitchFamily="34" charset="0"/>
                <a:cs typeface="Arial" pitchFamily="34" charset="0"/>
              </a:rPr>
              <a:t>Dial 000.</a:t>
            </a:r>
            <a:r>
              <a:rPr lang="en-AU" dirty="0" smtClean="0">
                <a:latin typeface="Arial" pitchFamily="34" charset="0"/>
                <a:cs typeface="Arial" pitchFamily="34" charset="0"/>
              </a:rPr>
              <a:t> </a:t>
            </a:r>
            <a:r>
              <a:rPr lang="en-AU" dirty="0" smtClean="0"/>
              <a:t/>
            </a:r>
            <a:br>
              <a:rPr lang="en-AU" dirty="0" smtClean="0"/>
            </a:br>
            <a:endParaRPr lang="en-US"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571736" y="285728"/>
            <a:ext cx="3810000" cy="1357322"/>
          </a:xfrm>
        </p:spPr>
        <p:style>
          <a:lnRef idx="0">
            <a:schemeClr val="accent5"/>
          </a:lnRef>
          <a:fillRef idx="3">
            <a:schemeClr val="accent5"/>
          </a:fillRef>
          <a:effectRef idx="3">
            <a:schemeClr val="accent5"/>
          </a:effectRef>
          <a:fontRef idx="minor">
            <a:schemeClr val="lt1"/>
          </a:fontRef>
        </p:style>
        <p:txBody>
          <a:bodyPr/>
          <a:lstStyle/>
          <a:p>
            <a:r>
              <a:rPr lang="en-AU" dirty="0" smtClean="0"/>
              <a:t>SITXOHS001B</a:t>
            </a:r>
            <a:br>
              <a:rPr lang="en-AU" dirty="0" smtClean="0"/>
            </a:br>
            <a:r>
              <a:rPr lang="en-AU" dirty="0" smtClean="0"/>
              <a:t>Follow HEALTH, SAFETY AND SECURITY PROCEDURES</a:t>
            </a:r>
            <a:endParaRPr lang="en-AU" dirty="0"/>
          </a:p>
        </p:txBody>
      </p:sp>
      <p:pic>
        <p:nvPicPr>
          <p:cNvPr id="10" name="Content Placeholder 9" descr="books4.jpg"/>
          <p:cNvPicPr>
            <a:picLocks noGrp="1" noChangeAspect="1"/>
          </p:cNvPicPr>
          <p:nvPr>
            <p:ph sz="half" idx="1"/>
          </p:nvPr>
        </p:nvPicPr>
        <p:blipFill>
          <a:blip r:embed="rId3" cstate="print"/>
          <a:stretch>
            <a:fillRect/>
          </a:stretch>
        </p:blipFill>
        <p:spPr>
          <a:xfrm>
            <a:off x="0" y="0"/>
            <a:ext cx="2172305" cy="6858000"/>
          </a:xfrm>
        </p:spPr>
      </p:pic>
      <p:pic>
        <p:nvPicPr>
          <p:cNvPr id="12" name="Picture 11"/>
          <p:cNvPicPr/>
          <p:nvPr/>
        </p:nvPicPr>
        <p:blipFill>
          <a:blip r:embed="rId4" cstate="print"/>
          <a:stretch>
            <a:fillRect/>
          </a:stretch>
        </p:blipFill>
        <p:spPr bwMode="auto">
          <a:xfrm>
            <a:off x="7706209" y="0"/>
            <a:ext cx="1437791" cy="1173707"/>
          </a:xfrm>
          <a:prstGeom prst="rect">
            <a:avLst/>
          </a:prstGeom>
          <a:noFill/>
          <a:ln w="9525">
            <a:noFill/>
            <a:miter lim="800000"/>
            <a:headEnd/>
            <a:tailEnd/>
          </a:ln>
        </p:spPr>
      </p:pic>
      <p:sp>
        <p:nvSpPr>
          <p:cNvPr id="5" name="TextBox 4"/>
          <p:cNvSpPr txBox="1"/>
          <p:nvPr/>
        </p:nvSpPr>
        <p:spPr>
          <a:xfrm>
            <a:off x="2555776" y="1916832"/>
            <a:ext cx="6264696" cy="4078039"/>
          </a:xfrm>
          <a:prstGeom prst="rect">
            <a:avLst/>
          </a:prstGeom>
          <a:noFill/>
        </p:spPr>
        <p:txBody>
          <a:bodyPr wrap="square" rtlCol="0">
            <a:spAutoFit/>
          </a:bodyPr>
          <a:lstStyle/>
          <a:p>
            <a:r>
              <a:rPr lang="en-AU" dirty="0" smtClean="0">
                <a:latin typeface="Arial" pitchFamily="34" charset="0"/>
                <a:cs typeface="Arial" pitchFamily="34" charset="0"/>
              </a:rPr>
              <a:t>Someone will ask what service you need – tell them you have a “FIRE”. </a:t>
            </a:r>
          </a:p>
          <a:p>
            <a:endParaRPr lang="en-AU" dirty="0" smtClean="0">
              <a:latin typeface="Arial" pitchFamily="34" charset="0"/>
              <a:cs typeface="Arial" pitchFamily="34" charset="0"/>
            </a:endParaRPr>
          </a:p>
          <a:p>
            <a:r>
              <a:rPr lang="en-AU" dirty="0" smtClean="0">
                <a:latin typeface="Arial" pitchFamily="34" charset="0"/>
                <a:cs typeface="Arial" pitchFamily="34" charset="0"/>
              </a:rPr>
              <a:t>They will then put you through to the Fire Service.</a:t>
            </a:r>
            <a:endParaRPr lang="en-US" dirty="0" smtClean="0">
              <a:latin typeface="Arial" pitchFamily="34" charset="0"/>
              <a:cs typeface="Arial" pitchFamily="34" charset="0"/>
            </a:endParaRPr>
          </a:p>
          <a:p>
            <a:r>
              <a:rPr lang="en-AU" dirty="0" smtClean="0">
                <a:latin typeface="Arial" pitchFamily="34" charset="0"/>
                <a:cs typeface="Arial" pitchFamily="34" charset="0"/>
              </a:rPr>
              <a:t> </a:t>
            </a:r>
            <a:endParaRPr lang="en-US" dirty="0" smtClean="0">
              <a:latin typeface="Arial" pitchFamily="34" charset="0"/>
              <a:cs typeface="Arial" pitchFamily="34" charset="0"/>
            </a:endParaRPr>
          </a:p>
          <a:p>
            <a:r>
              <a:rPr lang="en-AU" dirty="0" smtClean="0">
                <a:latin typeface="Arial" pitchFamily="34" charset="0"/>
                <a:cs typeface="Arial" pitchFamily="34" charset="0"/>
              </a:rPr>
              <a:t>Give the following information:</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Your name.</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Address, location of the fire.</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Type of fire.</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Size of the fire and if it has spread or is contained in one area.</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If anyone is injured and how many.</a:t>
            </a:r>
            <a:endParaRPr lang="en-US" dirty="0" smtClean="0">
              <a:latin typeface="Arial" pitchFamily="34" charset="0"/>
              <a:cs typeface="Arial" pitchFamily="34" charset="0"/>
            </a:endParaRPr>
          </a:p>
          <a:p>
            <a:endParaRPr lang="en-US" dirty="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571736" y="285728"/>
            <a:ext cx="3810000" cy="1357322"/>
          </a:xfrm>
        </p:spPr>
        <p:style>
          <a:lnRef idx="0">
            <a:schemeClr val="accent5"/>
          </a:lnRef>
          <a:fillRef idx="3">
            <a:schemeClr val="accent5"/>
          </a:fillRef>
          <a:effectRef idx="3">
            <a:schemeClr val="accent5"/>
          </a:effectRef>
          <a:fontRef idx="minor">
            <a:schemeClr val="lt1"/>
          </a:fontRef>
        </p:style>
        <p:txBody>
          <a:bodyPr/>
          <a:lstStyle/>
          <a:p>
            <a:r>
              <a:rPr lang="en-AU" dirty="0" smtClean="0"/>
              <a:t>SITXOHS001B</a:t>
            </a:r>
            <a:br>
              <a:rPr lang="en-AU" dirty="0" smtClean="0"/>
            </a:br>
            <a:r>
              <a:rPr lang="en-AU" dirty="0" smtClean="0"/>
              <a:t>Follow HEALTH, SAFETY AND SECURITY PROCEDURES</a:t>
            </a:r>
            <a:endParaRPr lang="en-AU" dirty="0"/>
          </a:p>
        </p:txBody>
      </p:sp>
      <p:pic>
        <p:nvPicPr>
          <p:cNvPr id="10" name="Content Placeholder 9" descr="books4.jpg"/>
          <p:cNvPicPr>
            <a:picLocks noGrp="1" noChangeAspect="1"/>
          </p:cNvPicPr>
          <p:nvPr>
            <p:ph sz="half" idx="1"/>
          </p:nvPr>
        </p:nvPicPr>
        <p:blipFill>
          <a:blip r:embed="rId3" cstate="print"/>
          <a:stretch>
            <a:fillRect/>
          </a:stretch>
        </p:blipFill>
        <p:spPr>
          <a:xfrm>
            <a:off x="0" y="0"/>
            <a:ext cx="2172305" cy="6858000"/>
          </a:xfrm>
        </p:spPr>
      </p:pic>
      <p:pic>
        <p:nvPicPr>
          <p:cNvPr id="12" name="Picture 11"/>
          <p:cNvPicPr/>
          <p:nvPr/>
        </p:nvPicPr>
        <p:blipFill>
          <a:blip r:embed="rId4" cstate="print"/>
          <a:stretch>
            <a:fillRect/>
          </a:stretch>
        </p:blipFill>
        <p:spPr bwMode="auto">
          <a:xfrm>
            <a:off x="7706209" y="0"/>
            <a:ext cx="1437791" cy="1173707"/>
          </a:xfrm>
          <a:prstGeom prst="rect">
            <a:avLst/>
          </a:prstGeom>
          <a:noFill/>
          <a:ln w="9525">
            <a:noFill/>
            <a:miter lim="800000"/>
            <a:headEnd/>
            <a:tailEnd/>
          </a:ln>
        </p:spPr>
      </p:pic>
      <p:sp>
        <p:nvSpPr>
          <p:cNvPr id="5" name="TextBox 4"/>
          <p:cNvSpPr txBox="1"/>
          <p:nvPr/>
        </p:nvSpPr>
        <p:spPr>
          <a:xfrm>
            <a:off x="2555776" y="1916832"/>
            <a:ext cx="6336704" cy="3247043"/>
          </a:xfrm>
          <a:prstGeom prst="rect">
            <a:avLst/>
          </a:prstGeom>
          <a:noFill/>
        </p:spPr>
        <p:txBody>
          <a:bodyPr wrap="square" rtlCol="0">
            <a:spAutoFit/>
          </a:bodyPr>
          <a:lstStyle/>
          <a:p>
            <a:r>
              <a:rPr lang="en-AU" b="1" dirty="0" smtClean="0">
                <a:latin typeface="Arial" pitchFamily="34" charset="0"/>
                <a:cs typeface="Arial" pitchFamily="34" charset="0"/>
              </a:rPr>
              <a:t>What next?</a:t>
            </a:r>
            <a:endParaRPr lang="en-US" b="1" dirty="0" smtClean="0">
              <a:latin typeface="Arial" pitchFamily="34" charset="0"/>
              <a:cs typeface="Arial" pitchFamily="34" charset="0"/>
            </a:endParaRPr>
          </a:p>
          <a:p>
            <a:r>
              <a:rPr lang="en-AU" dirty="0" smtClean="0">
                <a:latin typeface="Arial" pitchFamily="34" charset="0"/>
                <a:cs typeface="Arial" pitchFamily="34" charset="0"/>
              </a:rPr>
              <a:t> </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Listen for any instructions.</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Get out of the area and close all doors and windows behind you.</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If others are in the area, warn them of the fire.</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Help them if it does not place you or others in greater danger.</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Notify your supervisor or manager.</a:t>
            </a:r>
            <a:endParaRPr lang="en-US" dirty="0" smtClean="0">
              <a:latin typeface="Arial" pitchFamily="34" charset="0"/>
              <a:cs typeface="Arial" pitchFamily="34" charset="0"/>
            </a:endParaRPr>
          </a:p>
          <a:p>
            <a:endParaRPr lang="en-US"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571736" y="285728"/>
            <a:ext cx="3810000" cy="1357322"/>
          </a:xfrm>
        </p:spPr>
        <p:style>
          <a:lnRef idx="0">
            <a:schemeClr val="accent5"/>
          </a:lnRef>
          <a:fillRef idx="3">
            <a:schemeClr val="accent5"/>
          </a:fillRef>
          <a:effectRef idx="3">
            <a:schemeClr val="accent5"/>
          </a:effectRef>
          <a:fontRef idx="minor">
            <a:schemeClr val="lt1"/>
          </a:fontRef>
        </p:style>
        <p:txBody>
          <a:bodyPr/>
          <a:lstStyle/>
          <a:p>
            <a:r>
              <a:rPr lang="en-AU" dirty="0" smtClean="0"/>
              <a:t>SITXOHS001B</a:t>
            </a:r>
            <a:br>
              <a:rPr lang="en-AU" dirty="0" smtClean="0"/>
            </a:br>
            <a:r>
              <a:rPr lang="en-AU" dirty="0" smtClean="0"/>
              <a:t>Follow HEALTH, SAFETY AND SECURITY PROCEDURES</a:t>
            </a:r>
            <a:endParaRPr lang="en-AU" dirty="0"/>
          </a:p>
        </p:txBody>
      </p:sp>
      <p:pic>
        <p:nvPicPr>
          <p:cNvPr id="10" name="Content Placeholder 9" descr="books4.jpg"/>
          <p:cNvPicPr>
            <a:picLocks noGrp="1" noChangeAspect="1"/>
          </p:cNvPicPr>
          <p:nvPr>
            <p:ph sz="half" idx="1"/>
          </p:nvPr>
        </p:nvPicPr>
        <p:blipFill>
          <a:blip r:embed="rId3" cstate="print"/>
          <a:stretch>
            <a:fillRect/>
          </a:stretch>
        </p:blipFill>
        <p:spPr>
          <a:xfrm>
            <a:off x="0" y="0"/>
            <a:ext cx="2172305" cy="6858000"/>
          </a:xfrm>
        </p:spPr>
      </p:pic>
      <p:pic>
        <p:nvPicPr>
          <p:cNvPr id="12" name="Picture 11"/>
          <p:cNvPicPr/>
          <p:nvPr/>
        </p:nvPicPr>
        <p:blipFill>
          <a:blip r:embed="rId4" cstate="print"/>
          <a:stretch>
            <a:fillRect/>
          </a:stretch>
        </p:blipFill>
        <p:spPr bwMode="auto">
          <a:xfrm>
            <a:off x="7706209" y="0"/>
            <a:ext cx="1437791" cy="1173707"/>
          </a:xfrm>
          <a:prstGeom prst="rect">
            <a:avLst/>
          </a:prstGeom>
          <a:noFill/>
          <a:ln w="9525">
            <a:noFill/>
            <a:miter lim="800000"/>
            <a:headEnd/>
            <a:tailEnd/>
          </a:ln>
        </p:spPr>
      </p:pic>
      <p:sp>
        <p:nvSpPr>
          <p:cNvPr id="5" name="TextBox 4"/>
          <p:cNvSpPr txBox="1"/>
          <p:nvPr/>
        </p:nvSpPr>
        <p:spPr>
          <a:xfrm>
            <a:off x="2627784" y="1988840"/>
            <a:ext cx="6192688" cy="3724096"/>
          </a:xfrm>
          <a:prstGeom prst="rect">
            <a:avLst/>
          </a:prstGeom>
          <a:noFill/>
        </p:spPr>
        <p:txBody>
          <a:bodyPr wrap="square" rtlCol="0">
            <a:spAutoFit/>
          </a:bodyPr>
          <a:lstStyle/>
          <a:p>
            <a:r>
              <a:rPr lang="en-AU" b="1" dirty="0" smtClean="0">
                <a:latin typeface="Arial" pitchFamily="34" charset="0"/>
                <a:cs typeface="Arial" pitchFamily="34" charset="0"/>
              </a:rPr>
              <a:t>Evacuation procedures</a:t>
            </a:r>
            <a:endParaRPr lang="en-US" b="1" dirty="0" smtClean="0">
              <a:latin typeface="Arial" pitchFamily="34" charset="0"/>
              <a:cs typeface="Arial" pitchFamily="34" charset="0"/>
            </a:endParaRPr>
          </a:p>
          <a:p>
            <a:r>
              <a:rPr lang="en-AU" dirty="0" smtClean="0">
                <a:latin typeface="Arial" pitchFamily="34" charset="0"/>
                <a:cs typeface="Arial" pitchFamily="34" charset="0"/>
              </a:rPr>
              <a:t> </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Always follow your Supervisor’s instructions or your establishment’s fire evacuation procedures, to ensure you go to the correct assembly area.</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Managers and supervisors will need to check all staff and, if possible, whether all guests have been evacuated and accounted for.</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Do not leave the area until told to.</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Do not go back into the building until the fire brigade or police say it is safe.</a:t>
            </a:r>
            <a:endParaRPr lang="en-US" dirty="0" smtClean="0">
              <a:latin typeface="Arial" pitchFamily="34" charset="0"/>
              <a:cs typeface="Arial" pitchFamily="34" charset="0"/>
            </a:endParaRPr>
          </a:p>
          <a:p>
            <a:endParaRPr lang="en-US" dirty="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571736" y="285728"/>
            <a:ext cx="3810000" cy="1357322"/>
          </a:xfrm>
        </p:spPr>
        <p:style>
          <a:lnRef idx="0">
            <a:schemeClr val="accent5"/>
          </a:lnRef>
          <a:fillRef idx="3">
            <a:schemeClr val="accent5"/>
          </a:fillRef>
          <a:effectRef idx="3">
            <a:schemeClr val="accent5"/>
          </a:effectRef>
          <a:fontRef idx="minor">
            <a:schemeClr val="lt1"/>
          </a:fontRef>
        </p:style>
        <p:txBody>
          <a:bodyPr/>
          <a:lstStyle/>
          <a:p>
            <a:r>
              <a:rPr lang="en-AU" dirty="0" smtClean="0"/>
              <a:t>SITXOHS001B</a:t>
            </a:r>
            <a:br>
              <a:rPr lang="en-AU" dirty="0" smtClean="0"/>
            </a:br>
            <a:r>
              <a:rPr lang="en-AU" dirty="0" smtClean="0"/>
              <a:t>Follow HEALTH, SAFETY AND SECURITY PROCEDURES</a:t>
            </a:r>
            <a:endParaRPr lang="en-AU" dirty="0"/>
          </a:p>
        </p:txBody>
      </p:sp>
      <p:pic>
        <p:nvPicPr>
          <p:cNvPr id="10" name="Content Placeholder 9" descr="books4.jpg"/>
          <p:cNvPicPr>
            <a:picLocks noGrp="1" noChangeAspect="1"/>
          </p:cNvPicPr>
          <p:nvPr>
            <p:ph sz="half" idx="1"/>
          </p:nvPr>
        </p:nvPicPr>
        <p:blipFill>
          <a:blip r:embed="rId3" cstate="print"/>
          <a:stretch>
            <a:fillRect/>
          </a:stretch>
        </p:blipFill>
        <p:spPr>
          <a:xfrm>
            <a:off x="0" y="0"/>
            <a:ext cx="2172305" cy="6858000"/>
          </a:xfrm>
        </p:spPr>
      </p:pic>
      <p:pic>
        <p:nvPicPr>
          <p:cNvPr id="12" name="Picture 11"/>
          <p:cNvPicPr/>
          <p:nvPr/>
        </p:nvPicPr>
        <p:blipFill>
          <a:blip r:embed="rId4" cstate="print"/>
          <a:stretch>
            <a:fillRect/>
          </a:stretch>
        </p:blipFill>
        <p:spPr bwMode="auto">
          <a:xfrm>
            <a:off x="7706209" y="0"/>
            <a:ext cx="1437791" cy="1173707"/>
          </a:xfrm>
          <a:prstGeom prst="rect">
            <a:avLst/>
          </a:prstGeom>
          <a:noFill/>
          <a:ln w="9525">
            <a:noFill/>
            <a:miter lim="800000"/>
            <a:headEnd/>
            <a:tailEnd/>
          </a:ln>
        </p:spPr>
      </p:pic>
      <p:sp>
        <p:nvSpPr>
          <p:cNvPr id="5" name="TextBox 4"/>
          <p:cNvSpPr txBox="1"/>
          <p:nvPr/>
        </p:nvSpPr>
        <p:spPr>
          <a:xfrm>
            <a:off x="2483768" y="1844824"/>
            <a:ext cx="6408712" cy="4708981"/>
          </a:xfrm>
          <a:prstGeom prst="rect">
            <a:avLst/>
          </a:prstGeom>
          <a:noFill/>
        </p:spPr>
        <p:txBody>
          <a:bodyPr wrap="square" rtlCol="0">
            <a:spAutoFit/>
          </a:bodyPr>
          <a:lstStyle/>
          <a:p>
            <a:r>
              <a:rPr lang="en-AU" b="1" dirty="0" smtClean="0">
                <a:latin typeface="Arial" pitchFamily="34" charset="0"/>
                <a:cs typeface="Arial" pitchFamily="34" charset="0"/>
              </a:rPr>
              <a:t>Emergency procedures</a:t>
            </a:r>
            <a:endParaRPr lang="en-US" b="1" i="1" dirty="0" smtClean="0">
              <a:latin typeface="Arial" pitchFamily="34" charset="0"/>
              <a:cs typeface="Arial" pitchFamily="34" charset="0"/>
            </a:endParaRPr>
          </a:p>
          <a:p>
            <a:r>
              <a:rPr lang="en-AU" dirty="0" smtClean="0">
                <a:latin typeface="Arial" pitchFamily="34" charset="0"/>
                <a:cs typeface="Arial" pitchFamily="34" charset="0"/>
              </a:rPr>
              <a:t> </a:t>
            </a:r>
            <a:endParaRPr lang="en-US" dirty="0" smtClean="0">
              <a:latin typeface="Arial" pitchFamily="34" charset="0"/>
              <a:cs typeface="Arial" pitchFamily="34" charset="0"/>
            </a:endParaRPr>
          </a:p>
          <a:p>
            <a:r>
              <a:rPr lang="en-AU" b="1" dirty="0" smtClean="0">
                <a:latin typeface="Arial" pitchFamily="34" charset="0"/>
                <a:cs typeface="Arial" pitchFamily="34" charset="0"/>
              </a:rPr>
              <a:t>Medical</a:t>
            </a:r>
          </a:p>
          <a:p>
            <a:endParaRPr lang="en-US" b="1" i="1" dirty="0" smtClean="0">
              <a:latin typeface="Arial" pitchFamily="34" charset="0"/>
              <a:cs typeface="Arial" pitchFamily="34" charset="0"/>
            </a:endParaRPr>
          </a:p>
          <a:p>
            <a:r>
              <a:rPr lang="en-AU" dirty="0" smtClean="0">
                <a:latin typeface="Arial" pitchFamily="34" charset="0"/>
                <a:cs typeface="Arial" pitchFamily="34" charset="0"/>
              </a:rPr>
              <a:t>Make sure there is no danger to you or the victim, then tell your supervisor/manager of the emergency.  The situation may be: </a:t>
            </a:r>
            <a:endParaRPr lang="en-US" dirty="0" smtClean="0">
              <a:latin typeface="Arial" pitchFamily="34" charset="0"/>
              <a:cs typeface="Arial" pitchFamily="34" charset="0"/>
            </a:endParaRPr>
          </a:p>
          <a:p>
            <a:r>
              <a:rPr lang="en-AU" dirty="0" smtClean="0">
                <a:latin typeface="Arial" pitchFamily="34" charset="0"/>
                <a:cs typeface="Arial" pitchFamily="34" charset="0"/>
              </a:rPr>
              <a:t> </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A person has a heart attack. </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A person slips and falls. </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A person collapses.</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A person is severely cut by machinery. </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A person has been affected by chemicals. </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A person is injured in a fight.  </a:t>
            </a:r>
            <a:endParaRPr lang="en-US" dirty="0" smtClean="0">
              <a:latin typeface="Arial" pitchFamily="34" charset="0"/>
              <a:cs typeface="Arial" pitchFamily="34" charset="0"/>
            </a:endParaRPr>
          </a:p>
          <a:p>
            <a:endParaRPr lang="en-US" dirty="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571736" y="285728"/>
            <a:ext cx="3810000" cy="1357322"/>
          </a:xfrm>
        </p:spPr>
        <p:style>
          <a:lnRef idx="0">
            <a:schemeClr val="accent5"/>
          </a:lnRef>
          <a:fillRef idx="3">
            <a:schemeClr val="accent5"/>
          </a:fillRef>
          <a:effectRef idx="3">
            <a:schemeClr val="accent5"/>
          </a:effectRef>
          <a:fontRef idx="minor">
            <a:schemeClr val="lt1"/>
          </a:fontRef>
        </p:style>
        <p:txBody>
          <a:bodyPr/>
          <a:lstStyle/>
          <a:p>
            <a:r>
              <a:rPr lang="en-AU" dirty="0" smtClean="0"/>
              <a:t>SITXOHS001B</a:t>
            </a:r>
            <a:br>
              <a:rPr lang="en-AU" dirty="0" smtClean="0"/>
            </a:br>
            <a:r>
              <a:rPr lang="en-AU" dirty="0" smtClean="0"/>
              <a:t>Follow HEALTH, SAFETY AND SECURITY PROCEDURES</a:t>
            </a:r>
            <a:endParaRPr lang="en-AU" dirty="0"/>
          </a:p>
        </p:txBody>
      </p:sp>
      <p:pic>
        <p:nvPicPr>
          <p:cNvPr id="10" name="Content Placeholder 9" descr="books4.jpg"/>
          <p:cNvPicPr>
            <a:picLocks noGrp="1" noChangeAspect="1"/>
          </p:cNvPicPr>
          <p:nvPr>
            <p:ph sz="half" idx="1"/>
          </p:nvPr>
        </p:nvPicPr>
        <p:blipFill>
          <a:blip r:embed="rId3" cstate="print"/>
          <a:stretch>
            <a:fillRect/>
          </a:stretch>
        </p:blipFill>
        <p:spPr>
          <a:xfrm>
            <a:off x="0" y="0"/>
            <a:ext cx="2172305" cy="6858000"/>
          </a:xfrm>
        </p:spPr>
      </p:pic>
      <p:pic>
        <p:nvPicPr>
          <p:cNvPr id="12" name="Picture 11"/>
          <p:cNvPicPr/>
          <p:nvPr/>
        </p:nvPicPr>
        <p:blipFill>
          <a:blip r:embed="rId4" cstate="print"/>
          <a:stretch>
            <a:fillRect/>
          </a:stretch>
        </p:blipFill>
        <p:spPr bwMode="auto">
          <a:xfrm>
            <a:off x="7706209" y="0"/>
            <a:ext cx="1437791" cy="1173707"/>
          </a:xfrm>
          <a:prstGeom prst="rect">
            <a:avLst/>
          </a:prstGeom>
          <a:noFill/>
          <a:ln w="9525">
            <a:noFill/>
            <a:miter lim="800000"/>
            <a:headEnd/>
            <a:tailEnd/>
          </a:ln>
        </p:spPr>
      </p:pic>
      <p:sp>
        <p:nvSpPr>
          <p:cNvPr id="5" name="TextBox 4"/>
          <p:cNvSpPr txBox="1"/>
          <p:nvPr/>
        </p:nvSpPr>
        <p:spPr>
          <a:xfrm>
            <a:off x="2555776" y="2060848"/>
            <a:ext cx="6264696" cy="2816156"/>
          </a:xfrm>
          <a:prstGeom prst="rect">
            <a:avLst/>
          </a:prstGeom>
          <a:noFill/>
        </p:spPr>
        <p:txBody>
          <a:bodyPr wrap="square" rtlCol="0">
            <a:spAutoFit/>
          </a:bodyPr>
          <a:lstStyle/>
          <a:p>
            <a:r>
              <a:rPr lang="en-AU" b="1" dirty="0" smtClean="0">
                <a:latin typeface="Arial" pitchFamily="34" charset="0"/>
                <a:cs typeface="Arial" pitchFamily="34" charset="0"/>
              </a:rPr>
              <a:t>Call an ambulance</a:t>
            </a:r>
          </a:p>
          <a:p>
            <a:endParaRPr lang="en-US" b="1"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Check that you know the address where you are so you can tell the ambulance.</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Keep the victim calm and get help.</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Dial 000. Someone will ask what service you need – tell them “an ambulance”. They will then put you through to the ambulance service who will ask you some questions.</a:t>
            </a:r>
            <a:endParaRPr lang="en-US" dirty="0" smtClean="0">
              <a:latin typeface="Arial" pitchFamily="34" charset="0"/>
              <a:cs typeface="Arial" pitchFamily="34" charset="0"/>
            </a:endParaRPr>
          </a:p>
          <a:p>
            <a:endParaRPr lang="en-US" dirty="0"/>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571736" y="285728"/>
            <a:ext cx="3810000" cy="1357322"/>
          </a:xfrm>
        </p:spPr>
        <p:style>
          <a:lnRef idx="0">
            <a:schemeClr val="accent5"/>
          </a:lnRef>
          <a:fillRef idx="3">
            <a:schemeClr val="accent5"/>
          </a:fillRef>
          <a:effectRef idx="3">
            <a:schemeClr val="accent5"/>
          </a:effectRef>
          <a:fontRef idx="minor">
            <a:schemeClr val="lt1"/>
          </a:fontRef>
        </p:style>
        <p:txBody>
          <a:bodyPr/>
          <a:lstStyle/>
          <a:p>
            <a:r>
              <a:rPr lang="en-AU" dirty="0" smtClean="0"/>
              <a:t>SITXOHS001B</a:t>
            </a:r>
            <a:br>
              <a:rPr lang="en-AU" dirty="0" smtClean="0"/>
            </a:br>
            <a:r>
              <a:rPr lang="en-AU" dirty="0" smtClean="0"/>
              <a:t>Follow HEALTH, SAFETY AND SECURITY PROCEDURES</a:t>
            </a:r>
            <a:endParaRPr lang="en-AU" dirty="0"/>
          </a:p>
        </p:txBody>
      </p:sp>
      <p:pic>
        <p:nvPicPr>
          <p:cNvPr id="10" name="Content Placeholder 9" descr="books4.jpg"/>
          <p:cNvPicPr>
            <a:picLocks noGrp="1" noChangeAspect="1"/>
          </p:cNvPicPr>
          <p:nvPr>
            <p:ph sz="half" idx="1"/>
          </p:nvPr>
        </p:nvPicPr>
        <p:blipFill>
          <a:blip r:embed="rId3" cstate="print"/>
          <a:stretch>
            <a:fillRect/>
          </a:stretch>
        </p:blipFill>
        <p:spPr>
          <a:xfrm>
            <a:off x="0" y="0"/>
            <a:ext cx="2172305" cy="6858000"/>
          </a:xfrm>
        </p:spPr>
      </p:pic>
      <p:pic>
        <p:nvPicPr>
          <p:cNvPr id="12" name="Picture 11"/>
          <p:cNvPicPr/>
          <p:nvPr/>
        </p:nvPicPr>
        <p:blipFill>
          <a:blip r:embed="rId4" cstate="print"/>
          <a:stretch>
            <a:fillRect/>
          </a:stretch>
        </p:blipFill>
        <p:spPr bwMode="auto">
          <a:xfrm>
            <a:off x="7706209" y="0"/>
            <a:ext cx="1437791" cy="1173707"/>
          </a:xfrm>
          <a:prstGeom prst="rect">
            <a:avLst/>
          </a:prstGeom>
          <a:noFill/>
          <a:ln w="9525">
            <a:noFill/>
            <a:miter lim="800000"/>
            <a:headEnd/>
            <a:tailEnd/>
          </a:ln>
        </p:spPr>
      </p:pic>
      <p:sp>
        <p:nvSpPr>
          <p:cNvPr id="5" name="TextBox 4"/>
          <p:cNvSpPr txBox="1"/>
          <p:nvPr/>
        </p:nvSpPr>
        <p:spPr>
          <a:xfrm>
            <a:off x="2555776" y="1916832"/>
            <a:ext cx="6264696" cy="4785926"/>
          </a:xfrm>
          <a:prstGeom prst="rect">
            <a:avLst/>
          </a:prstGeom>
          <a:noFill/>
        </p:spPr>
        <p:txBody>
          <a:bodyPr wrap="square" rtlCol="0">
            <a:spAutoFit/>
          </a:bodyPr>
          <a:lstStyle/>
          <a:p>
            <a:r>
              <a:rPr lang="en-AU" dirty="0" smtClean="0">
                <a:latin typeface="Arial" pitchFamily="34" charset="0"/>
                <a:cs typeface="Arial" pitchFamily="34" charset="0"/>
              </a:rPr>
              <a:t>If the person is conscious, ask questions and get information such as:</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How did this happen?</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Are they in pain and where is the pain?</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Has it happened before?</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Are they on medication?</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Who is their next of kin or is there someone they should notify?</a:t>
            </a:r>
            <a:endParaRPr lang="en-US" dirty="0" smtClean="0">
              <a:latin typeface="Arial" pitchFamily="34" charset="0"/>
              <a:cs typeface="Arial" pitchFamily="34" charset="0"/>
            </a:endParaRPr>
          </a:p>
          <a:p>
            <a:r>
              <a:rPr lang="en-AU" dirty="0" smtClean="0">
                <a:latin typeface="Arial" pitchFamily="34" charset="0"/>
                <a:cs typeface="Arial" pitchFamily="34" charset="0"/>
              </a:rPr>
              <a:t> </a:t>
            </a:r>
            <a:endParaRPr lang="en-US" dirty="0" smtClean="0">
              <a:latin typeface="Arial" pitchFamily="34" charset="0"/>
              <a:cs typeface="Arial" pitchFamily="34" charset="0"/>
            </a:endParaRPr>
          </a:p>
          <a:p>
            <a:r>
              <a:rPr lang="en-AU" dirty="0" smtClean="0">
                <a:latin typeface="Arial" pitchFamily="34" charset="0"/>
                <a:cs typeface="Arial" pitchFamily="34" charset="0"/>
              </a:rPr>
              <a:t>If the patient is NOT conscious:</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Do not disturb or move the patient unless the injured person is in further danger. Call for help.</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Check if the person has a medical bracelet or lock with information, e.g. diabetes, heart condition, epilepsy, etc...</a:t>
            </a:r>
            <a:endParaRPr lang="en-US" dirty="0" smtClean="0">
              <a:latin typeface="Arial" pitchFamily="34" charset="0"/>
              <a:cs typeface="Arial" pitchFamily="34" charset="0"/>
            </a:endParaRPr>
          </a:p>
          <a:p>
            <a:endParaRPr lang="en-US" dirty="0"/>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571736" y="285728"/>
            <a:ext cx="3810000" cy="1357322"/>
          </a:xfrm>
        </p:spPr>
        <p:style>
          <a:lnRef idx="0">
            <a:schemeClr val="accent5"/>
          </a:lnRef>
          <a:fillRef idx="3">
            <a:schemeClr val="accent5"/>
          </a:fillRef>
          <a:effectRef idx="3">
            <a:schemeClr val="accent5"/>
          </a:effectRef>
          <a:fontRef idx="minor">
            <a:schemeClr val="lt1"/>
          </a:fontRef>
        </p:style>
        <p:txBody>
          <a:bodyPr/>
          <a:lstStyle/>
          <a:p>
            <a:r>
              <a:rPr lang="en-AU" dirty="0" smtClean="0"/>
              <a:t>SITXOHS001B</a:t>
            </a:r>
            <a:br>
              <a:rPr lang="en-AU" dirty="0" smtClean="0"/>
            </a:br>
            <a:r>
              <a:rPr lang="en-AU" dirty="0" smtClean="0"/>
              <a:t>Follow HEALTH, SAFETY AND SECURITY PROCEDURES</a:t>
            </a:r>
            <a:endParaRPr lang="en-AU" dirty="0"/>
          </a:p>
        </p:txBody>
      </p:sp>
      <p:pic>
        <p:nvPicPr>
          <p:cNvPr id="10" name="Content Placeholder 9" descr="books4.jpg"/>
          <p:cNvPicPr>
            <a:picLocks noGrp="1" noChangeAspect="1"/>
          </p:cNvPicPr>
          <p:nvPr>
            <p:ph sz="half" idx="1"/>
          </p:nvPr>
        </p:nvPicPr>
        <p:blipFill>
          <a:blip r:embed="rId3" cstate="print"/>
          <a:stretch>
            <a:fillRect/>
          </a:stretch>
        </p:blipFill>
        <p:spPr>
          <a:xfrm>
            <a:off x="0" y="0"/>
            <a:ext cx="2172305" cy="6858000"/>
          </a:xfrm>
        </p:spPr>
      </p:pic>
      <p:pic>
        <p:nvPicPr>
          <p:cNvPr id="12" name="Picture 11"/>
          <p:cNvPicPr/>
          <p:nvPr/>
        </p:nvPicPr>
        <p:blipFill>
          <a:blip r:embed="rId4" cstate="print"/>
          <a:stretch>
            <a:fillRect/>
          </a:stretch>
        </p:blipFill>
        <p:spPr bwMode="auto">
          <a:xfrm>
            <a:off x="7706209" y="0"/>
            <a:ext cx="1437791" cy="1173707"/>
          </a:xfrm>
          <a:prstGeom prst="rect">
            <a:avLst/>
          </a:prstGeom>
          <a:noFill/>
          <a:ln w="9525">
            <a:noFill/>
            <a:miter lim="800000"/>
            <a:headEnd/>
            <a:tailEnd/>
          </a:ln>
        </p:spPr>
      </p:pic>
      <p:sp>
        <p:nvSpPr>
          <p:cNvPr id="5" name="TextBox 4"/>
          <p:cNvSpPr txBox="1"/>
          <p:nvPr/>
        </p:nvSpPr>
        <p:spPr>
          <a:xfrm>
            <a:off x="2555776" y="1916832"/>
            <a:ext cx="6336704" cy="3570208"/>
          </a:xfrm>
          <a:prstGeom prst="rect">
            <a:avLst/>
          </a:prstGeom>
          <a:noFill/>
        </p:spPr>
        <p:txBody>
          <a:bodyPr wrap="square" rtlCol="0">
            <a:spAutoFit/>
          </a:bodyPr>
          <a:lstStyle/>
          <a:p>
            <a:r>
              <a:rPr lang="en-AU" b="1" dirty="0" smtClean="0">
                <a:latin typeface="Arial" pitchFamily="34" charset="0"/>
                <a:cs typeface="Arial" pitchFamily="34" charset="0"/>
              </a:rPr>
              <a:t>Chemical spills and toxic fumes</a:t>
            </a:r>
            <a:endParaRPr lang="en-US" b="1" i="1" dirty="0" smtClean="0">
              <a:latin typeface="Arial" pitchFamily="34" charset="0"/>
              <a:cs typeface="Arial" pitchFamily="34" charset="0"/>
            </a:endParaRPr>
          </a:p>
          <a:p>
            <a:r>
              <a:rPr lang="en-AU" dirty="0" smtClean="0">
                <a:latin typeface="Arial" pitchFamily="34" charset="0"/>
                <a:cs typeface="Arial" pitchFamily="34" charset="0"/>
              </a:rPr>
              <a:t> </a:t>
            </a:r>
            <a:endParaRPr lang="en-US" dirty="0" smtClean="0">
              <a:latin typeface="Arial" pitchFamily="34" charset="0"/>
              <a:cs typeface="Arial" pitchFamily="34" charset="0"/>
            </a:endParaRPr>
          </a:p>
          <a:p>
            <a:r>
              <a:rPr lang="en-AU" dirty="0" smtClean="0">
                <a:latin typeface="Arial" pitchFamily="34" charset="0"/>
                <a:cs typeface="Arial" pitchFamily="34" charset="0"/>
              </a:rPr>
              <a:t>If there is a large spill of chemicals or you are experiencing strong fumes:</a:t>
            </a:r>
            <a:endParaRPr lang="en-US" dirty="0" smtClean="0">
              <a:latin typeface="Arial" pitchFamily="34" charset="0"/>
              <a:cs typeface="Arial" pitchFamily="34" charset="0"/>
            </a:endParaRPr>
          </a:p>
          <a:p>
            <a:r>
              <a:rPr lang="en-AU" dirty="0" smtClean="0">
                <a:latin typeface="Arial" pitchFamily="34" charset="0"/>
                <a:cs typeface="Arial" pitchFamily="34" charset="0"/>
              </a:rPr>
              <a:t> </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Tell your supervisor/manager of the emergency.</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You may then be required to dial 000. Someone will ask what service you need – tell them what the problem is – either toxic fumes or a chemical spill. They will usually put you through to the fire service who will ask you some questions.</a:t>
            </a:r>
            <a:endParaRPr lang="en-US" dirty="0" smtClean="0">
              <a:latin typeface="Arial" pitchFamily="34" charset="0"/>
              <a:cs typeface="Arial" pitchFamily="34" charset="0"/>
            </a:endParaRPr>
          </a:p>
          <a:p>
            <a:endParaRPr lang="en-US" dirty="0"/>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571736" y="285728"/>
            <a:ext cx="3810000" cy="1357322"/>
          </a:xfrm>
        </p:spPr>
        <p:style>
          <a:lnRef idx="0">
            <a:schemeClr val="accent5"/>
          </a:lnRef>
          <a:fillRef idx="3">
            <a:schemeClr val="accent5"/>
          </a:fillRef>
          <a:effectRef idx="3">
            <a:schemeClr val="accent5"/>
          </a:effectRef>
          <a:fontRef idx="minor">
            <a:schemeClr val="lt1"/>
          </a:fontRef>
        </p:style>
        <p:txBody>
          <a:bodyPr/>
          <a:lstStyle/>
          <a:p>
            <a:r>
              <a:rPr lang="en-AU" dirty="0" smtClean="0"/>
              <a:t>SITXOHS001B</a:t>
            </a:r>
            <a:br>
              <a:rPr lang="en-AU" dirty="0" smtClean="0"/>
            </a:br>
            <a:r>
              <a:rPr lang="en-AU" dirty="0" smtClean="0"/>
              <a:t>Follow HEALTH, SAFETY AND SECURITY PROCEDURES</a:t>
            </a:r>
            <a:endParaRPr lang="en-AU" dirty="0"/>
          </a:p>
        </p:txBody>
      </p:sp>
      <p:pic>
        <p:nvPicPr>
          <p:cNvPr id="10" name="Content Placeholder 9" descr="books4.jpg"/>
          <p:cNvPicPr>
            <a:picLocks noGrp="1" noChangeAspect="1"/>
          </p:cNvPicPr>
          <p:nvPr>
            <p:ph sz="half" idx="1"/>
          </p:nvPr>
        </p:nvPicPr>
        <p:blipFill>
          <a:blip r:embed="rId3" cstate="print"/>
          <a:stretch>
            <a:fillRect/>
          </a:stretch>
        </p:blipFill>
        <p:spPr>
          <a:xfrm>
            <a:off x="0" y="0"/>
            <a:ext cx="2172305" cy="6858000"/>
          </a:xfrm>
        </p:spPr>
      </p:pic>
      <p:pic>
        <p:nvPicPr>
          <p:cNvPr id="12" name="Picture 11"/>
          <p:cNvPicPr/>
          <p:nvPr/>
        </p:nvPicPr>
        <p:blipFill>
          <a:blip r:embed="rId4" cstate="print"/>
          <a:stretch>
            <a:fillRect/>
          </a:stretch>
        </p:blipFill>
        <p:spPr bwMode="auto">
          <a:xfrm>
            <a:off x="7706209" y="0"/>
            <a:ext cx="1437791" cy="1173707"/>
          </a:xfrm>
          <a:prstGeom prst="rect">
            <a:avLst/>
          </a:prstGeom>
          <a:noFill/>
          <a:ln w="9525">
            <a:noFill/>
            <a:miter lim="800000"/>
            <a:headEnd/>
            <a:tailEnd/>
          </a:ln>
        </p:spPr>
      </p:pic>
      <p:sp>
        <p:nvSpPr>
          <p:cNvPr id="5" name="TextBox 4"/>
          <p:cNvSpPr txBox="1"/>
          <p:nvPr/>
        </p:nvSpPr>
        <p:spPr>
          <a:xfrm>
            <a:off x="2555776" y="1772816"/>
            <a:ext cx="6336704" cy="5216813"/>
          </a:xfrm>
          <a:prstGeom prst="rect">
            <a:avLst/>
          </a:prstGeom>
          <a:noFill/>
        </p:spPr>
        <p:txBody>
          <a:bodyPr wrap="square" rtlCol="0">
            <a:spAutoFit/>
          </a:bodyPr>
          <a:lstStyle/>
          <a:p>
            <a:r>
              <a:rPr lang="en-AU" dirty="0" smtClean="0">
                <a:latin typeface="Arial" pitchFamily="34" charset="0"/>
                <a:cs typeface="Arial" pitchFamily="34" charset="0"/>
              </a:rPr>
              <a:t>Give them all the information you can such as:</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Address of the spill location.</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Type of chemical (if known).</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Is there a risk of fire?</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Is anyone hurt and how many?</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Evacuate the area.</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Ask everyone to move to a safe area in an orderly fashion. Keep people together so that you can account for everyone.</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Most chemicals have toxic fumes. Depending on the amount of chemical spilled, you may need to evacuate the whole building or just the area.</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If possible open the windows and doors to allow the fumes to escape.</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If there is a danger of fire, evacuate and leave it to the professionals to deal with.</a:t>
            </a:r>
            <a:endParaRPr lang="en-US" dirty="0" smtClean="0">
              <a:latin typeface="Arial" pitchFamily="34" charset="0"/>
              <a:cs typeface="Arial" pitchFamily="34" charset="0"/>
            </a:endParaRPr>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571736" y="285728"/>
            <a:ext cx="3810000" cy="1357322"/>
          </a:xfrm>
        </p:spPr>
        <p:style>
          <a:lnRef idx="0">
            <a:schemeClr val="accent5"/>
          </a:lnRef>
          <a:fillRef idx="3">
            <a:schemeClr val="accent5"/>
          </a:fillRef>
          <a:effectRef idx="3">
            <a:schemeClr val="accent5"/>
          </a:effectRef>
          <a:fontRef idx="minor">
            <a:schemeClr val="lt1"/>
          </a:fontRef>
        </p:style>
        <p:txBody>
          <a:bodyPr/>
          <a:lstStyle/>
          <a:p>
            <a:r>
              <a:rPr lang="en-AU" dirty="0" smtClean="0"/>
              <a:t>SITXOHS001B</a:t>
            </a:r>
            <a:br>
              <a:rPr lang="en-AU" dirty="0" smtClean="0"/>
            </a:br>
            <a:r>
              <a:rPr lang="en-AU" dirty="0" smtClean="0"/>
              <a:t>Follow HEALTH, SAFETY AND SECURITY PROCEDURES</a:t>
            </a:r>
            <a:endParaRPr lang="en-AU" dirty="0"/>
          </a:p>
        </p:txBody>
      </p:sp>
      <p:pic>
        <p:nvPicPr>
          <p:cNvPr id="10" name="Content Placeholder 9" descr="books4.jpg"/>
          <p:cNvPicPr>
            <a:picLocks noGrp="1" noChangeAspect="1"/>
          </p:cNvPicPr>
          <p:nvPr>
            <p:ph sz="half" idx="1"/>
          </p:nvPr>
        </p:nvPicPr>
        <p:blipFill>
          <a:blip r:embed="rId3" cstate="print"/>
          <a:stretch>
            <a:fillRect/>
          </a:stretch>
        </p:blipFill>
        <p:spPr>
          <a:xfrm>
            <a:off x="0" y="0"/>
            <a:ext cx="2172305" cy="6858000"/>
          </a:xfrm>
        </p:spPr>
      </p:pic>
      <p:pic>
        <p:nvPicPr>
          <p:cNvPr id="12" name="Picture 11"/>
          <p:cNvPicPr/>
          <p:nvPr/>
        </p:nvPicPr>
        <p:blipFill>
          <a:blip r:embed="rId4" cstate="print"/>
          <a:stretch>
            <a:fillRect/>
          </a:stretch>
        </p:blipFill>
        <p:spPr bwMode="auto">
          <a:xfrm>
            <a:off x="7706209" y="0"/>
            <a:ext cx="1437791" cy="1173707"/>
          </a:xfrm>
          <a:prstGeom prst="rect">
            <a:avLst/>
          </a:prstGeom>
          <a:noFill/>
          <a:ln w="9525">
            <a:noFill/>
            <a:miter lim="800000"/>
            <a:headEnd/>
            <a:tailEnd/>
          </a:ln>
        </p:spPr>
      </p:pic>
      <p:sp>
        <p:nvSpPr>
          <p:cNvPr id="5" name="TextBox 4"/>
          <p:cNvSpPr txBox="1"/>
          <p:nvPr/>
        </p:nvSpPr>
        <p:spPr>
          <a:xfrm>
            <a:off x="2555776" y="1916832"/>
            <a:ext cx="6336704" cy="5570756"/>
          </a:xfrm>
          <a:prstGeom prst="rect">
            <a:avLst/>
          </a:prstGeom>
          <a:noFill/>
        </p:spPr>
        <p:txBody>
          <a:bodyPr wrap="square" rtlCol="0">
            <a:spAutoFit/>
          </a:bodyPr>
          <a:lstStyle/>
          <a:p>
            <a:r>
              <a:rPr lang="en-AU" sz="3200" b="1" u="sng" dirty="0" smtClean="0">
                <a:latin typeface="Arial" pitchFamily="34" charset="0"/>
                <a:cs typeface="Arial" pitchFamily="34" charset="0"/>
              </a:rPr>
              <a:t>Activity 1 </a:t>
            </a:r>
          </a:p>
          <a:p>
            <a:endParaRPr lang="en-AU" b="1" dirty="0" smtClean="0">
              <a:latin typeface="Arial" pitchFamily="34" charset="0"/>
              <a:cs typeface="Arial" pitchFamily="34" charset="0"/>
            </a:endParaRPr>
          </a:p>
          <a:p>
            <a:r>
              <a:rPr lang="en-AU" b="1" dirty="0" smtClean="0">
                <a:latin typeface="Arial" pitchFamily="34" charset="0"/>
                <a:cs typeface="Arial" pitchFamily="34" charset="0"/>
              </a:rPr>
              <a:t>Case Study</a:t>
            </a:r>
            <a:endParaRPr lang="en-US" b="1" dirty="0" smtClean="0">
              <a:latin typeface="Arial" pitchFamily="34" charset="0"/>
              <a:cs typeface="Arial" pitchFamily="34" charset="0"/>
            </a:endParaRPr>
          </a:p>
          <a:p>
            <a:r>
              <a:rPr lang="en-AU" dirty="0" smtClean="0">
                <a:latin typeface="Arial" pitchFamily="34" charset="0"/>
                <a:cs typeface="Arial" pitchFamily="34" charset="0"/>
              </a:rPr>
              <a:t>Mary needed some cleaning cloths, which were in a carton on the top shelf of the storeroom. She could not find the ladder so she used the lower shelves to climb up.</a:t>
            </a:r>
          </a:p>
          <a:p>
            <a:endParaRPr lang="en-US" dirty="0" smtClean="0">
              <a:latin typeface="Arial" pitchFamily="34" charset="0"/>
              <a:cs typeface="Arial" pitchFamily="34" charset="0"/>
            </a:endParaRPr>
          </a:p>
          <a:p>
            <a:r>
              <a:rPr lang="en-AU" dirty="0" smtClean="0">
                <a:latin typeface="Arial" pitchFamily="34" charset="0"/>
                <a:cs typeface="Arial" pitchFamily="34" charset="0"/>
              </a:rPr>
              <a:t>Suddenly, one of the shelves did not take her weight and broke. As she fell, she grabbed another shelf to stop herself from falling. Because the shelves were free standing and not anchored into the floor or fixed onto the wall, the movement started the shelves falling – they landed on top of her. Paul raced to stop the shelves falling but was too late. He injured his arm in his effort to save Mary.</a:t>
            </a:r>
            <a:endParaRPr lang="en-US" dirty="0" smtClean="0">
              <a:latin typeface="Arial" pitchFamily="34" charset="0"/>
              <a:cs typeface="Arial" pitchFamily="34" charset="0"/>
            </a:endParaRPr>
          </a:p>
          <a:p>
            <a:r>
              <a:rPr lang="en-AU" dirty="0" smtClean="0">
                <a:latin typeface="Arial" pitchFamily="34" charset="0"/>
                <a:cs typeface="Arial" pitchFamily="34" charset="0"/>
              </a:rPr>
              <a:t>Mary ended up in hospital and is now a paraplegic, while Paul was off work for six weeks with a broken arm.</a:t>
            </a:r>
          </a:p>
          <a:p>
            <a:endParaRPr lang="en-US" dirty="0" smtClean="0">
              <a:latin typeface="Arial" pitchFamily="34" charset="0"/>
              <a:cs typeface="Arial" pitchFamily="34" charset="0"/>
            </a:endParaRPr>
          </a:p>
          <a:p>
            <a:r>
              <a:rPr lang="en-AU" dirty="0" smtClean="0">
                <a:latin typeface="Arial" pitchFamily="34" charset="0"/>
                <a:cs typeface="Arial" pitchFamily="34" charset="0"/>
              </a:rPr>
              <a:t> </a:t>
            </a:r>
            <a:endParaRPr lang="en-US" dirty="0" smtClean="0">
              <a:latin typeface="Arial" pitchFamily="34" charset="0"/>
              <a:cs typeface="Arial" pitchFamily="34" charset="0"/>
            </a:endParaRPr>
          </a:p>
          <a:p>
            <a:endParaRPr lang="en-US" dirty="0">
              <a:latin typeface="Arial" pitchFamily="34" charset="0"/>
              <a:cs typeface="Arial" pitchFamily="34" charset="0"/>
            </a:endParaRP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571736" y="285728"/>
            <a:ext cx="3810000" cy="1357322"/>
          </a:xfrm>
        </p:spPr>
        <p:style>
          <a:lnRef idx="0">
            <a:schemeClr val="accent5"/>
          </a:lnRef>
          <a:fillRef idx="3">
            <a:schemeClr val="accent5"/>
          </a:fillRef>
          <a:effectRef idx="3">
            <a:schemeClr val="accent5"/>
          </a:effectRef>
          <a:fontRef idx="minor">
            <a:schemeClr val="lt1"/>
          </a:fontRef>
        </p:style>
        <p:txBody>
          <a:bodyPr/>
          <a:lstStyle/>
          <a:p>
            <a:r>
              <a:rPr lang="en-AU" dirty="0" smtClean="0"/>
              <a:t>SITXOHS001B</a:t>
            </a:r>
            <a:br>
              <a:rPr lang="en-AU" dirty="0" smtClean="0"/>
            </a:br>
            <a:r>
              <a:rPr lang="en-AU" dirty="0" smtClean="0"/>
              <a:t>Follow HEALTH, SAFETY AND SECURITY PROCEDURES</a:t>
            </a:r>
            <a:endParaRPr lang="en-AU" dirty="0"/>
          </a:p>
        </p:txBody>
      </p:sp>
      <p:pic>
        <p:nvPicPr>
          <p:cNvPr id="10" name="Content Placeholder 9" descr="books4.jpg"/>
          <p:cNvPicPr>
            <a:picLocks noGrp="1" noChangeAspect="1"/>
          </p:cNvPicPr>
          <p:nvPr>
            <p:ph sz="half" idx="1"/>
          </p:nvPr>
        </p:nvPicPr>
        <p:blipFill>
          <a:blip r:embed="rId3" cstate="print"/>
          <a:stretch>
            <a:fillRect/>
          </a:stretch>
        </p:blipFill>
        <p:spPr>
          <a:xfrm>
            <a:off x="0" y="0"/>
            <a:ext cx="2172305" cy="6858000"/>
          </a:xfrm>
        </p:spPr>
      </p:pic>
      <p:pic>
        <p:nvPicPr>
          <p:cNvPr id="12" name="Picture 11"/>
          <p:cNvPicPr/>
          <p:nvPr/>
        </p:nvPicPr>
        <p:blipFill>
          <a:blip r:embed="rId4" cstate="print"/>
          <a:stretch>
            <a:fillRect/>
          </a:stretch>
        </p:blipFill>
        <p:spPr bwMode="auto">
          <a:xfrm>
            <a:off x="7706209" y="0"/>
            <a:ext cx="1437791" cy="1173707"/>
          </a:xfrm>
          <a:prstGeom prst="rect">
            <a:avLst/>
          </a:prstGeom>
          <a:noFill/>
          <a:ln w="9525">
            <a:noFill/>
            <a:miter lim="800000"/>
            <a:headEnd/>
            <a:tailEnd/>
          </a:ln>
        </p:spPr>
      </p:pic>
      <p:sp>
        <p:nvSpPr>
          <p:cNvPr id="5" name="TextBox 4"/>
          <p:cNvSpPr txBox="1"/>
          <p:nvPr/>
        </p:nvSpPr>
        <p:spPr>
          <a:xfrm>
            <a:off x="2555776" y="1916832"/>
            <a:ext cx="6336704" cy="4939814"/>
          </a:xfrm>
          <a:prstGeom prst="rect">
            <a:avLst/>
          </a:prstGeom>
          <a:noFill/>
        </p:spPr>
        <p:txBody>
          <a:bodyPr wrap="square" rtlCol="0">
            <a:spAutoFit/>
          </a:bodyPr>
          <a:lstStyle/>
          <a:p>
            <a:r>
              <a:rPr lang="en-AU" b="1" dirty="0" smtClean="0">
                <a:latin typeface="Arial" pitchFamily="34" charset="0"/>
                <a:cs typeface="Arial" pitchFamily="34" charset="0"/>
              </a:rPr>
              <a:t>Evacuation procedures</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DIAL 000 or notify the main switchboard.</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Check that no one else is in the area.</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If there is no danger to yourself, assist injured people.</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Leave via the nearest emergency exit.</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Do not use the lifts.</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Go directly to the designated Assembly Area or Meeting Point.</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Remain there until your manager or supervisor has checked that everyone is present.</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Do not leave this area until you are told to leave by your Supervisor or the police.</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Do not go back into the building until the police or fire brigade tell you it is safe to do so.</a:t>
            </a:r>
            <a:endParaRPr lang="en-US" dirty="0" smtClean="0">
              <a:latin typeface="Arial" pitchFamily="34" charset="0"/>
              <a:cs typeface="Arial" pitchFamily="34" charset="0"/>
            </a:endParaRPr>
          </a:p>
          <a:p>
            <a:endParaRPr lang="en-US" dirty="0"/>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571736" y="285728"/>
            <a:ext cx="3810000" cy="1357322"/>
          </a:xfrm>
        </p:spPr>
        <p:style>
          <a:lnRef idx="0">
            <a:schemeClr val="accent5"/>
          </a:lnRef>
          <a:fillRef idx="3">
            <a:schemeClr val="accent5"/>
          </a:fillRef>
          <a:effectRef idx="3">
            <a:schemeClr val="accent5"/>
          </a:effectRef>
          <a:fontRef idx="minor">
            <a:schemeClr val="lt1"/>
          </a:fontRef>
        </p:style>
        <p:txBody>
          <a:bodyPr/>
          <a:lstStyle/>
          <a:p>
            <a:r>
              <a:rPr lang="en-AU" dirty="0" smtClean="0"/>
              <a:t>SITXOHS001B</a:t>
            </a:r>
            <a:br>
              <a:rPr lang="en-AU" dirty="0" smtClean="0"/>
            </a:br>
            <a:r>
              <a:rPr lang="en-AU" dirty="0" smtClean="0"/>
              <a:t>Follow HEALTH, SAFETY AND SECURITY PROCEDURES</a:t>
            </a:r>
            <a:endParaRPr lang="en-AU" dirty="0"/>
          </a:p>
        </p:txBody>
      </p:sp>
      <p:pic>
        <p:nvPicPr>
          <p:cNvPr id="10" name="Content Placeholder 9" descr="books4.jpg"/>
          <p:cNvPicPr>
            <a:picLocks noGrp="1" noChangeAspect="1"/>
          </p:cNvPicPr>
          <p:nvPr>
            <p:ph sz="half" idx="1"/>
          </p:nvPr>
        </p:nvPicPr>
        <p:blipFill>
          <a:blip r:embed="rId3" cstate="print"/>
          <a:stretch>
            <a:fillRect/>
          </a:stretch>
        </p:blipFill>
        <p:spPr>
          <a:xfrm>
            <a:off x="0" y="0"/>
            <a:ext cx="2172305" cy="6858000"/>
          </a:xfrm>
        </p:spPr>
      </p:pic>
      <p:pic>
        <p:nvPicPr>
          <p:cNvPr id="12" name="Picture 11"/>
          <p:cNvPicPr/>
          <p:nvPr/>
        </p:nvPicPr>
        <p:blipFill>
          <a:blip r:embed="rId4" cstate="print"/>
          <a:stretch>
            <a:fillRect/>
          </a:stretch>
        </p:blipFill>
        <p:spPr bwMode="auto">
          <a:xfrm>
            <a:off x="7706209" y="0"/>
            <a:ext cx="1437791" cy="1173707"/>
          </a:xfrm>
          <a:prstGeom prst="rect">
            <a:avLst/>
          </a:prstGeom>
          <a:noFill/>
          <a:ln w="9525">
            <a:noFill/>
            <a:miter lim="800000"/>
            <a:headEnd/>
            <a:tailEnd/>
          </a:ln>
        </p:spPr>
      </p:pic>
      <p:sp>
        <p:nvSpPr>
          <p:cNvPr id="5" name="TextBox 4"/>
          <p:cNvSpPr txBox="1"/>
          <p:nvPr/>
        </p:nvSpPr>
        <p:spPr>
          <a:xfrm>
            <a:off x="2555776" y="1844824"/>
            <a:ext cx="6336704" cy="3139321"/>
          </a:xfrm>
          <a:prstGeom prst="rect">
            <a:avLst/>
          </a:prstGeom>
          <a:noFill/>
        </p:spPr>
        <p:txBody>
          <a:bodyPr wrap="square" rtlCol="0">
            <a:spAutoFit/>
          </a:bodyPr>
          <a:lstStyle/>
          <a:p>
            <a:r>
              <a:rPr lang="en-AU" b="1" dirty="0" smtClean="0">
                <a:latin typeface="Arial" pitchFamily="34" charset="0"/>
                <a:cs typeface="Arial" pitchFamily="34" charset="0"/>
              </a:rPr>
              <a:t>Participate in </a:t>
            </a:r>
            <a:r>
              <a:rPr lang="en-AU" b="1" dirty="0" smtClean="0">
                <a:latin typeface="Arial" pitchFamily="34" charset="0"/>
                <a:cs typeface="Arial" pitchFamily="34" charset="0"/>
              </a:rPr>
              <a:t>WHS </a:t>
            </a:r>
            <a:r>
              <a:rPr lang="en-AU" b="1" dirty="0" smtClean="0">
                <a:latin typeface="Arial" pitchFamily="34" charset="0"/>
                <a:cs typeface="Arial" pitchFamily="34" charset="0"/>
              </a:rPr>
              <a:t>practices</a:t>
            </a:r>
            <a:endParaRPr lang="en-US" b="1" dirty="0" smtClean="0">
              <a:latin typeface="Arial" pitchFamily="34" charset="0"/>
              <a:cs typeface="Arial" pitchFamily="34" charset="0"/>
            </a:endParaRPr>
          </a:p>
          <a:p>
            <a:endParaRPr lang="en-AU" dirty="0" smtClean="0">
              <a:latin typeface="Arial" pitchFamily="34" charset="0"/>
              <a:cs typeface="Arial" pitchFamily="34" charset="0"/>
            </a:endParaRPr>
          </a:p>
          <a:p>
            <a:r>
              <a:rPr lang="en-AU" dirty="0" err="1" smtClean="0">
                <a:latin typeface="Arial" pitchFamily="34" charset="0"/>
                <a:cs typeface="Arial" pitchFamily="34" charset="0"/>
              </a:rPr>
              <a:t>WorkHealth</a:t>
            </a:r>
            <a:r>
              <a:rPr lang="en-AU" dirty="0" smtClean="0">
                <a:latin typeface="Arial" pitchFamily="34" charset="0"/>
                <a:cs typeface="Arial" pitchFamily="34" charset="0"/>
              </a:rPr>
              <a:t> </a:t>
            </a:r>
            <a:r>
              <a:rPr lang="en-AU" dirty="0" smtClean="0">
                <a:latin typeface="Arial" pitchFamily="34" charset="0"/>
                <a:cs typeface="Arial" pitchFamily="34" charset="0"/>
              </a:rPr>
              <a:t>and Safety is the responsibility of everybody not just the boss. </a:t>
            </a:r>
          </a:p>
          <a:p>
            <a:endParaRPr lang="en-AU" dirty="0" smtClean="0">
              <a:latin typeface="Arial" pitchFamily="34" charset="0"/>
              <a:cs typeface="Arial" pitchFamily="34" charset="0"/>
            </a:endParaRPr>
          </a:p>
          <a:p>
            <a:r>
              <a:rPr lang="en-AU" dirty="0" smtClean="0">
                <a:latin typeface="Arial" pitchFamily="34" charset="0"/>
                <a:cs typeface="Arial" pitchFamily="34" charset="0"/>
              </a:rPr>
              <a:t>You must play your part in the process and be part of the team that makes a safe workplace for everybody. </a:t>
            </a:r>
            <a:endParaRPr lang="en-US" dirty="0" smtClean="0">
              <a:latin typeface="Arial" pitchFamily="34" charset="0"/>
              <a:cs typeface="Arial" pitchFamily="34" charset="0"/>
            </a:endParaRPr>
          </a:p>
          <a:p>
            <a:endParaRPr lang="en-AU" dirty="0" smtClean="0">
              <a:latin typeface="Arial" pitchFamily="34" charset="0"/>
              <a:cs typeface="Arial" pitchFamily="34" charset="0"/>
            </a:endParaRPr>
          </a:p>
          <a:p>
            <a:r>
              <a:rPr lang="en-AU" dirty="0" smtClean="0">
                <a:latin typeface="Arial" pitchFamily="34" charset="0"/>
                <a:cs typeface="Arial" pitchFamily="34" charset="0"/>
              </a:rPr>
              <a:t>Most large workplaces will have some formal consultation processes such as Health and Safety Representatives and an </a:t>
            </a:r>
            <a:r>
              <a:rPr lang="en-AU" dirty="0" smtClean="0">
                <a:latin typeface="Arial" pitchFamily="34" charset="0"/>
                <a:cs typeface="Arial" pitchFamily="34" charset="0"/>
              </a:rPr>
              <a:t>Work </a:t>
            </a:r>
            <a:r>
              <a:rPr lang="en-AU" dirty="0" smtClean="0">
                <a:latin typeface="Arial" pitchFamily="34" charset="0"/>
                <a:cs typeface="Arial" pitchFamily="34" charset="0"/>
              </a:rPr>
              <a:t>Health and Safety Committee. </a:t>
            </a:r>
            <a:endParaRPr lang="en-US" dirty="0"/>
          </a:p>
        </p:txBody>
      </p:sp>
      <p:pic>
        <p:nvPicPr>
          <p:cNvPr id="6" name="Picture 5" descr="worksafe.gif"/>
          <p:cNvPicPr/>
          <p:nvPr/>
        </p:nvPicPr>
        <p:blipFill>
          <a:blip r:embed="rId5" cstate="print"/>
          <a:stretch>
            <a:fillRect/>
          </a:stretch>
        </p:blipFill>
        <p:spPr>
          <a:xfrm>
            <a:off x="4067944" y="5157192"/>
            <a:ext cx="3024336" cy="1512168"/>
          </a:xfrm>
          <a:prstGeom prst="rect">
            <a:avLst/>
          </a:prstGeom>
        </p:spPr>
      </p:pic>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571736" y="285728"/>
            <a:ext cx="3810000" cy="1357322"/>
          </a:xfrm>
        </p:spPr>
        <p:style>
          <a:lnRef idx="0">
            <a:schemeClr val="accent5"/>
          </a:lnRef>
          <a:fillRef idx="3">
            <a:schemeClr val="accent5"/>
          </a:fillRef>
          <a:effectRef idx="3">
            <a:schemeClr val="accent5"/>
          </a:effectRef>
          <a:fontRef idx="minor">
            <a:schemeClr val="lt1"/>
          </a:fontRef>
        </p:style>
        <p:txBody>
          <a:bodyPr/>
          <a:lstStyle/>
          <a:p>
            <a:r>
              <a:rPr lang="en-AU" dirty="0" smtClean="0"/>
              <a:t>SITXOHS001B</a:t>
            </a:r>
            <a:br>
              <a:rPr lang="en-AU" dirty="0" smtClean="0"/>
            </a:br>
            <a:r>
              <a:rPr lang="en-AU" dirty="0" smtClean="0"/>
              <a:t>Follow HEALTH, SAFETY AND SECURITY PROCEDURES</a:t>
            </a:r>
            <a:endParaRPr lang="en-AU" dirty="0"/>
          </a:p>
        </p:txBody>
      </p:sp>
      <p:pic>
        <p:nvPicPr>
          <p:cNvPr id="10" name="Content Placeholder 9" descr="books4.jpg"/>
          <p:cNvPicPr>
            <a:picLocks noGrp="1" noChangeAspect="1"/>
          </p:cNvPicPr>
          <p:nvPr>
            <p:ph sz="half" idx="1"/>
          </p:nvPr>
        </p:nvPicPr>
        <p:blipFill>
          <a:blip r:embed="rId3" cstate="print"/>
          <a:stretch>
            <a:fillRect/>
          </a:stretch>
        </p:blipFill>
        <p:spPr>
          <a:xfrm>
            <a:off x="0" y="0"/>
            <a:ext cx="2172305" cy="6858000"/>
          </a:xfrm>
        </p:spPr>
      </p:pic>
      <p:pic>
        <p:nvPicPr>
          <p:cNvPr id="12" name="Picture 11"/>
          <p:cNvPicPr/>
          <p:nvPr/>
        </p:nvPicPr>
        <p:blipFill>
          <a:blip r:embed="rId4" cstate="print"/>
          <a:stretch>
            <a:fillRect/>
          </a:stretch>
        </p:blipFill>
        <p:spPr bwMode="auto">
          <a:xfrm>
            <a:off x="7706209" y="0"/>
            <a:ext cx="1437791" cy="1173707"/>
          </a:xfrm>
          <a:prstGeom prst="rect">
            <a:avLst/>
          </a:prstGeom>
          <a:noFill/>
          <a:ln w="9525">
            <a:noFill/>
            <a:miter lim="800000"/>
            <a:headEnd/>
            <a:tailEnd/>
          </a:ln>
        </p:spPr>
      </p:pic>
      <p:sp>
        <p:nvSpPr>
          <p:cNvPr id="5" name="TextBox 4"/>
          <p:cNvSpPr txBox="1"/>
          <p:nvPr/>
        </p:nvSpPr>
        <p:spPr>
          <a:xfrm>
            <a:off x="2555776" y="1916832"/>
            <a:ext cx="6336704" cy="3139321"/>
          </a:xfrm>
          <a:prstGeom prst="rect">
            <a:avLst/>
          </a:prstGeom>
          <a:noFill/>
        </p:spPr>
        <p:txBody>
          <a:bodyPr wrap="square" rtlCol="0">
            <a:spAutoFit/>
          </a:bodyPr>
          <a:lstStyle/>
          <a:p>
            <a:r>
              <a:rPr lang="en-AU" b="1" dirty="0" smtClean="0">
                <a:latin typeface="Arial" pitchFamily="34" charset="0"/>
                <a:cs typeface="Arial" pitchFamily="34" charset="0"/>
              </a:rPr>
              <a:t>Your Responsibilities</a:t>
            </a:r>
            <a:endParaRPr lang="en-US" b="1" dirty="0" smtClean="0">
              <a:latin typeface="Arial" pitchFamily="34" charset="0"/>
              <a:cs typeface="Arial" pitchFamily="34" charset="0"/>
            </a:endParaRPr>
          </a:p>
          <a:p>
            <a:endParaRPr lang="en-AU" dirty="0" smtClean="0">
              <a:latin typeface="Arial" pitchFamily="34" charset="0"/>
              <a:cs typeface="Arial" pitchFamily="34" charset="0"/>
            </a:endParaRPr>
          </a:p>
          <a:p>
            <a:r>
              <a:rPr lang="en-AU" dirty="0" smtClean="0">
                <a:latin typeface="Arial" pitchFamily="34" charset="0"/>
                <a:cs typeface="Arial" pitchFamily="34" charset="0"/>
              </a:rPr>
              <a:t>It is your responsibility to ensure that your immediate work area is free from hazards and is a safe environment for you and others to work in.</a:t>
            </a:r>
            <a:endParaRPr lang="en-US" dirty="0" smtClean="0">
              <a:latin typeface="Arial" pitchFamily="34" charset="0"/>
              <a:cs typeface="Arial" pitchFamily="34" charset="0"/>
            </a:endParaRPr>
          </a:p>
          <a:p>
            <a:endParaRPr lang="en-AU" dirty="0" smtClean="0">
              <a:latin typeface="Arial" pitchFamily="34" charset="0"/>
              <a:cs typeface="Arial" pitchFamily="34" charset="0"/>
            </a:endParaRPr>
          </a:p>
          <a:p>
            <a:r>
              <a:rPr lang="en-AU" dirty="0" smtClean="0">
                <a:latin typeface="Arial" pitchFamily="34" charset="0"/>
                <a:cs typeface="Arial" pitchFamily="34" charset="0"/>
              </a:rPr>
              <a:t>You will need to inform and consult your supervisor and manger of any areas or issues you see in your immediate work area and help them fix the problem to make the workplace safe for everybody.  </a:t>
            </a:r>
            <a:endParaRPr lang="en-US" dirty="0" smtClean="0">
              <a:latin typeface="Arial" pitchFamily="34" charset="0"/>
              <a:cs typeface="Arial" pitchFamily="34" charset="0"/>
            </a:endParaRPr>
          </a:p>
          <a:p>
            <a:endParaRPr lang="en-US" dirty="0"/>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571736" y="285728"/>
            <a:ext cx="3810000" cy="1357322"/>
          </a:xfrm>
        </p:spPr>
        <p:style>
          <a:lnRef idx="0">
            <a:schemeClr val="accent5"/>
          </a:lnRef>
          <a:fillRef idx="3">
            <a:schemeClr val="accent5"/>
          </a:fillRef>
          <a:effectRef idx="3">
            <a:schemeClr val="accent5"/>
          </a:effectRef>
          <a:fontRef idx="minor">
            <a:schemeClr val="lt1"/>
          </a:fontRef>
        </p:style>
        <p:txBody>
          <a:bodyPr/>
          <a:lstStyle/>
          <a:p>
            <a:r>
              <a:rPr lang="en-AU" dirty="0" smtClean="0"/>
              <a:t>SITXOHS001B</a:t>
            </a:r>
            <a:br>
              <a:rPr lang="en-AU" dirty="0" smtClean="0"/>
            </a:br>
            <a:r>
              <a:rPr lang="en-AU" dirty="0" smtClean="0"/>
              <a:t>Follow HEALTH, SAFETY AND SECURITY PROCEDURES</a:t>
            </a:r>
            <a:endParaRPr lang="en-AU" dirty="0"/>
          </a:p>
        </p:txBody>
      </p:sp>
      <p:pic>
        <p:nvPicPr>
          <p:cNvPr id="10" name="Content Placeholder 9" descr="books4.jpg"/>
          <p:cNvPicPr>
            <a:picLocks noGrp="1" noChangeAspect="1"/>
          </p:cNvPicPr>
          <p:nvPr>
            <p:ph sz="half" idx="1"/>
          </p:nvPr>
        </p:nvPicPr>
        <p:blipFill>
          <a:blip r:embed="rId3" cstate="print"/>
          <a:stretch>
            <a:fillRect/>
          </a:stretch>
        </p:blipFill>
        <p:spPr>
          <a:xfrm>
            <a:off x="0" y="0"/>
            <a:ext cx="2172305" cy="6858000"/>
          </a:xfrm>
        </p:spPr>
      </p:pic>
      <p:pic>
        <p:nvPicPr>
          <p:cNvPr id="12" name="Picture 11"/>
          <p:cNvPicPr/>
          <p:nvPr/>
        </p:nvPicPr>
        <p:blipFill>
          <a:blip r:embed="rId4" cstate="print"/>
          <a:stretch>
            <a:fillRect/>
          </a:stretch>
        </p:blipFill>
        <p:spPr bwMode="auto">
          <a:xfrm>
            <a:off x="7706209" y="0"/>
            <a:ext cx="1437791" cy="1173707"/>
          </a:xfrm>
          <a:prstGeom prst="rect">
            <a:avLst/>
          </a:prstGeom>
          <a:noFill/>
          <a:ln w="9525">
            <a:noFill/>
            <a:miter lim="800000"/>
            <a:headEnd/>
            <a:tailEnd/>
          </a:ln>
        </p:spPr>
      </p:pic>
      <p:sp>
        <p:nvSpPr>
          <p:cNvPr id="5" name="TextBox 4"/>
          <p:cNvSpPr txBox="1"/>
          <p:nvPr/>
        </p:nvSpPr>
        <p:spPr>
          <a:xfrm>
            <a:off x="2555776" y="1916832"/>
            <a:ext cx="6192688" cy="4724370"/>
          </a:xfrm>
          <a:prstGeom prst="rect">
            <a:avLst/>
          </a:prstGeom>
          <a:noFill/>
        </p:spPr>
        <p:txBody>
          <a:bodyPr wrap="square" rtlCol="0">
            <a:spAutoFit/>
          </a:bodyPr>
          <a:lstStyle/>
          <a:p>
            <a:r>
              <a:rPr lang="en-AU" sz="3200" b="1" u="sng" dirty="0" smtClean="0">
                <a:latin typeface="Arial" pitchFamily="34" charset="0"/>
                <a:cs typeface="Arial" pitchFamily="34" charset="0"/>
              </a:rPr>
              <a:t>Activity 6</a:t>
            </a:r>
          </a:p>
          <a:p>
            <a:endParaRPr lang="en-AU" b="1" u="sng" dirty="0" smtClean="0">
              <a:latin typeface="Arial" pitchFamily="34" charset="0"/>
              <a:cs typeface="Arial" pitchFamily="34" charset="0"/>
            </a:endParaRPr>
          </a:p>
          <a:p>
            <a:r>
              <a:rPr lang="en-AU" b="1" u="sng" dirty="0" smtClean="0">
                <a:latin typeface="Arial" pitchFamily="34" charset="0"/>
                <a:cs typeface="Arial" pitchFamily="34" charset="0"/>
              </a:rPr>
              <a:t>In Australia</a:t>
            </a:r>
            <a:endParaRPr lang="en-US" dirty="0" smtClean="0">
              <a:latin typeface="Arial" pitchFamily="34" charset="0"/>
              <a:cs typeface="Arial" pitchFamily="34" charset="0"/>
            </a:endParaRPr>
          </a:p>
          <a:p>
            <a:pPr marL="342900" indent="-342900">
              <a:spcBef>
                <a:spcPts val="600"/>
              </a:spcBef>
              <a:buFont typeface="+mj-lt"/>
              <a:buAutoNum type="arabicPeriod"/>
            </a:pPr>
            <a:r>
              <a:rPr lang="en-AU" dirty="0" smtClean="0">
                <a:latin typeface="Arial" pitchFamily="34" charset="0"/>
                <a:cs typeface="Arial" pitchFamily="34" charset="0"/>
              </a:rPr>
              <a:t>What telephone number do you dial to call the fire brigade? </a:t>
            </a:r>
            <a:endParaRPr lang="en-US" dirty="0" smtClean="0">
              <a:latin typeface="Arial" pitchFamily="34" charset="0"/>
              <a:cs typeface="Arial" pitchFamily="34" charset="0"/>
            </a:endParaRPr>
          </a:p>
          <a:p>
            <a:pPr marL="342900" indent="-342900">
              <a:spcBef>
                <a:spcPts val="600"/>
              </a:spcBef>
              <a:buFont typeface="+mj-lt"/>
              <a:buAutoNum type="arabicPeriod"/>
            </a:pPr>
            <a:r>
              <a:rPr lang="en-AU" dirty="0" smtClean="0">
                <a:latin typeface="Arial" pitchFamily="34" charset="0"/>
                <a:cs typeface="Arial" pitchFamily="34" charset="0"/>
              </a:rPr>
              <a:t>What telephone number do you dial to call the police?</a:t>
            </a:r>
            <a:endParaRPr lang="en-US" dirty="0" smtClean="0">
              <a:latin typeface="Arial" pitchFamily="34" charset="0"/>
              <a:cs typeface="Arial" pitchFamily="34" charset="0"/>
            </a:endParaRPr>
          </a:p>
          <a:p>
            <a:pPr marL="342900" indent="-342900">
              <a:spcBef>
                <a:spcPts val="600"/>
              </a:spcBef>
              <a:buFont typeface="+mj-lt"/>
              <a:buAutoNum type="arabicPeriod"/>
            </a:pPr>
            <a:r>
              <a:rPr lang="en-AU" dirty="0" smtClean="0">
                <a:latin typeface="Arial" pitchFamily="34" charset="0"/>
                <a:cs typeface="Arial" pitchFamily="34" charset="0"/>
              </a:rPr>
              <a:t>What telephone number do you dial to call the ambulance? </a:t>
            </a:r>
            <a:endParaRPr lang="en-US" dirty="0" smtClean="0">
              <a:latin typeface="Arial" pitchFamily="34" charset="0"/>
              <a:cs typeface="Arial" pitchFamily="34" charset="0"/>
            </a:endParaRPr>
          </a:p>
          <a:p>
            <a:pPr marL="342900" indent="-342900">
              <a:spcBef>
                <a:spcPts val="600"/>
              </a:spcBef>
              <a:buFont typeface="+mj-lt"/>
              <a:buAutoNum type="arabicPeriod"/>
            </a:pPr>
            <a:r>
              <a:rPr lang="en-AU" dirty="0" smtClean="0">
                <a:latin typeface="Arial" pitchFamily="34" charset="0"/>
                <a:cs typeface="Arial" pitchFamily="34" charset="0"/>
              </a:rPr>
              <a:t>Give three questions to ask a person in a medical emergency if they are capable: </a:t>
            </a:r>
            <a:endParaRPr lang="en-US" dirty="0" smtClean="0">
              <a:latin typeface="Arial" pitchFamily="34" charset="0"/>
              <a:cs typeface="Arial" pitchFamily="34" charset="0"/>
            </a:endParaRPr>
          </a:p>
          <a:p>
            <a:pPr marL="342900" indent="-342900">
              <a:spcBef>
                <a:spcPts val="600"/>
              </a:spcBef>
              <a:buFont typeface="+mj-lt"/>
              <a:buAutoNum type="arabicPeriod"/>
            </a:pPr>
            <a:r>
              <a:rPr lang="en-AU" dirty="0" smtClean="0">
                <a:latin typeface="Arial" pitchFamily="34" charset="0"/>
                <a:cs typeface="Arial" pitchFamily="34" charset="0"/>
              </a:rPr>
              <a:t>Name two situations which you would say are a medical emergency</a:t>
            </a:r>
            <a:endParaRPr lang="en-US" dirty="0" smtClean="0">
              <a:latin typeface="Arial" pitchFamily="34" charset="0"/>
              <a:cs typeface="Arial" pitchFamily="34" charset="0"/>
            </a:endParaRPr>
          </a:p>
          <a:p>
            <a:pPr marL="342900" indent="-342900">
              <a:spcBef>
                <a:spcPts val="600"/>
              </a:spcBef>
              <a:buFont typeface="+mj-lt"/>
              <a:buAutoNum type="arabicPeriod"/>
            </a:pPr>
            <a:r>
              <a:rPr lang="en-AU" dirty="0" smtClean="0">
                <a:latin typeface="Arial" pitchFamily="34" charset="0"/>
                <a:cs typeface="Arial" pitchFamily="34" charset="0"/>
              </a:rPr>
              <a:t>Give four things you should do in an evacuation</a:t>
            </a:r>
            <a:endParaRPr lang="en-US" dirty="0" smtClean="0">
              <a:latin typeface="Arial" pitchFamily="34" charset="0"/>
              <a:cs typeface="Arial" pitchFamily="34" charset="0"/>
            </a:endParaRPr>
          </a:p>
          <a:p>
            <a:pPr marL="342900" indent="-342900">
              <a:spcBef>
                <a:spcPts val="600"/>
              </a:spcBef>
              <a:buFont typeface="+mj-lt"/>
              <a:buAutoNum type="arabicPeriod"/>
            </a:pPr>
            <a:r>
              <a:rPr lang="en-AU" dirty="0" smtClean="0">
                <a:latin typeface="Arial" pitchFamily="34" charset="0"/>
                <a:cs typeface="Arial" pitchFamily="34" charset="0"/>
              </a:rPr>
              <a:t>Give three things you should do for a chemical spill</a:t>
            </a:r>
            <a:endParaRPr lang="en-US" dirty="0">
              <a:latin typeface="Arial" pitchFamily="34" charset="0"/>
              <a:cs typeface="Arial" pitchFamily="34" charset="0"/>
            </a:endParaRP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571736" y="285728"/>
            <a:ext cx="3810000" cy="1357322"/>
          </a:xfrm>
        </p:spPr>
        <p:style>
          <a:lnRef idx="0">
            <a:schemeClr val="accent5"/>
          </a:lnRef>
          <a:fillRef idx="3">
            <a:schemeClr val="accent5"/>
          </a:fillRef>
          <a:effectRef idx="3">
            <a:schemeClr val="accent5"/>
          </a:effectRef>
          <a:fontRef idx="minor">
            <a:schemeClr val="lt1"/>
          </a:fontRef>
        </p:style>
        <p:txBody>
          <a:bodyPr/>
          <a:lstStyle/>
          <a:p>
            <a:r>
              <a:rPr lang="en-AU" dirty="0" smtClean="0"/>
              <a:t>SITXOHS001B</a:t>
            </a:r>
            <a:br>
              <a:rPr lang="en-AU" dirty="0" smtClean="0"/>
            </a:br>
            <a:r>
              <a:rPr lang="en-AU" dirty="0" smtClean="0"/>
              <a:t>Follow HEALTH, SAFETY AND SECURITY PROCEDURES</a:t>
            </a:r>
            <a:endParaRPr lang="en-AU" dirty="0"/>
          </a:p>
        </p:txBody>
      </p:sp>
      <p:pic>
        <p:nvPicPr>
          <p:cNvPr id="10" name="Content Placeholder 9" descr="books4.jpg"/>
          <p:cNvPicPr>
            <a:picLocks noGrp="1" noChangeAspect="1"/>
          </p:cNvPicPr>
          <p:nvPr>
            <p:ph sz="half" idx="1"/>
          </p:nvPr>
        </p:nvPicPr>
        <p:blipFill>
          <a:blip r:embed="rId3" cstate="print"/>
          <a:stretch>
            <a:fillRect/>
          </a:stretch>
        </p:blipFill>
        <p:spPr>
          <a:xfrm>
            <a:off x="0" y="0"/>
            <a:ext cx="2172305" cy="6858000"/>
          </a:xfrm>
        </p:spPr>
      </p:pic>
      <p:pic>
        <p:nvPicPr>
          <p:cNvPr id="12" name="Picture 11"/>
          <p:cNvPicPr/>
          <p:nvPr/>
        </p:nvPicPr>
        <p:blipFill>
          <a:blip r:embed="rId4" cstate="print"/>
          <a:stretch>
            <a:fillRect/>
          </a:stretch>
        </p:blipFill>
        <p:spPr bwMode="auto">
          <a:xfrm>
            <a:off x="7706209" y="0"/>
            <a:ext cx="1437791" cy="1173707"/>
          </a:xfrm>
          <a:prstGeom prst="rect">
            <a:avLst/>
          </a:prstGeom>
          <a:noFill/>
          <a:ln w="9525">
            <a:noFill/>
            <a:miter lim="800000"/>
            <a:headEnd/>
            <a:tailEnd/>
          </a:ln>
        </p:spPr>
      </p:pic>
      <p:sp>
        <p:nvSpPr>
          <p:cNvPr id="5" name="TextBox 4"/>
          <p:cNvSpPr txBox="1"/>
          <p:nvPr/>
        </p:nvSpPr>
        <p:spPr>
          <a:xfrm>
            <a:off x="2555776" y="1916832"/>
            <a:ext cx="6264696" cy="4247317"/>
          </a:xfrm>
          <a:prstGeom prst="rect">
            <a:avLst/>
          </a:prstGeom>
          <a:noFill/>
        </p:spPr>
        <p:txBody>
          <a:bodyPr wrap="square" rtlCol="0">
            <a:spAutoFit/>
          </a:bodyPr>
          <a:lstStyle/>
          <a:p>
            <a:r>
              <a:rPr lang="en-AU" b="1" dirty="0" smtClean="0">
                <a:latin typeface="Arial" pitchFamily="34" charset="0"/>
                <a:cs typeface="Arial" pitchFamily="34" charset="0"/>
              </a:rPr>
              <a:t>Work </a:t>
            </a:r>
            <a:r>
              <a:rPr lang="en-AU" b="1" dirty="0" smtClean="0">
                <a:latin typeface="Arial" pitchFamily="34" charset="0"/>
                <a:cs typeface="Arial" pitchFamily="34" charset="0"/>
              </a:rPr>
              <a:t>health and safety law</a:t>
            </a:r>
            <a:endParaRPr lang="en-US" b="1" i="1" dirty="0" smtClean="0">
              <a:latin typeface="Arial" pitchFamily="34" charset="0"/>
              <a:cs typeface="Arial" pitchFamily="34" charset="0"/>
            </a:endParaRPr>
          </a:p>
          <a:p>
            <a:r>
              <a:rPr lang="en-AU" dirty="0" smtClean="0">
                <a:latin typeface="Arial" pitchFamily="34" charset="0"/>
                <a:cs typeface="Arial" pitchFamily="34" charset="0"/>
              </a:rPr>
              <a:t> </a:t>
            </a:r>
            <a:endParaRPr lang="en-US" dirty="0" smtClean="0">
              <a:latin typeface="Arial" pitchFamily="34" charset="0"/>
              <a:cs typeface="Arial" pitchFamily="34" charset="0"/>
            </a:endParaRPr>
          </a:p>
          <a:p>
            <a:r>
              <a:rPr lang="en-AU" dirty="0" smtClean="0">
                <a:latin typeface="Arial" pitchFamily="34" charset="0"/>
                <a:cs typeface="Arial" pitchFamily="34" charset="0"/>
              </a:rPr>
              <a:t>Workplace safety is called </a:t>
            </a:r>
            <a:r>
              <a:rPr lang="en-AU" dirty="0" smtClean="0">
                <a:latin typeface="Arial" pitchFamily="34" charset="0"/>
                <a:cs typeface="Arial" pitchFamily="34" charset="0"/>
              </a:rPr>
              <a:t>‘Work Health </a:t>
            </a:r>
            <a:r>
              <a:rPr lang="en-AU" dirty="0" smtClean="0">
                <a:latin typeface="Arial" pitchFamily="34" charset="0"/>
                <a:cs typeface="Arial" pitchFamily="34" charset="0"/>
              </a:rPr>
              <a:t>and Safety’ or </a:t>
            </a:r>
            <a:r>
              <a:rPr lang="en-AU" dirty="0" smtClean="0">
                <a:latin typeface="Arial" pitchFamily="34" charset="0"/>
                <a:cs typeface="Arial" pitchFamily="34" charset="0"/>
              </a:rPr>
              <a:t/>
            </a:r>
            <a:br>
              <a:rPr lang="en-AU" dirty="0" smtClean="0">
                <a:latin typeface="Arial" pitchFamily="34" charset="0"/>
                <a:cs typeface="Arial" pitchFamily="34" charset="0"/>
              </a:rPr>
            </a:br>
            <a:r>
              <a:rPr lang="en-AU" dirty="0" smtClean="0">
                <a:latin typeface="Arial" pitchFamily="34" charset="0"/>
                <a:cs typeface="Arial" pitchFamily="34" charset="0"/>
              </a:rPr>
              <a:t>‘WH </a:t>
            </a:r>
            <a:r>
              <a:rPr lang="en-AU" dirty="0" smtClean="0">
                <a:latin typeface="Arial" pitchFamily="34" charset="0"/>
                <a:cs typeface="Arial" pitchFamily="34" charset="0"/>
              </a:rPr>
              <a:t>&amp; S’. </a:t>
            </a:r>
            <a:endParaRPr lang="en-US" dirty="0" smtClean="0">
              <a:latin typeface="Arial" pitchFamily="34" charset="0"/>
              <a:cs typeface="Arial" pitchFamily="34" charset="0"/>
            </a:endParaRPr>
          </a:p>
          <a:p>
            <a:r>
              <a:rPr lang="en-AU" dirty="0" smtClean="0">
                <a:latin typeface="Arial" pitchFamily="34" charset="0"/>
                <a:cs typeface="Arial" pitchFamily="34" charset="0"/>
              </a:rPr>
              <a:t> </a:t>
            </a:r>
            <a:endParaRPr lang="en-US" dirty="0" smtClean="0">
              <a:latin typeface="Arial" pitchFamily="34" charset="0"/>
              <a:cs typeface="Arial" pitchFamily="34" charset="0"/>
            </a:endParaRPr>
          </a:p>
          <a:p>
            <a:r>
              <a:rPr lang="en-AU" dirty="0" smtClean="0">
                <a:latin typeface="Arial" pitchFamily="34" charset="0"/>
                <a:cs typeface="Arial" pitchFamily="34" charset="0"/>
              </a:rPr>
              <a:t>The laws for </a:t>
            </a:r>
            <a:r>
              <a:rPr lang="en-AU" dirty="0" smtClean="0">
                <a:latin typeface="Arial" pitchFamily="34" charset="0"/>
                <a:cs typeface="Arial" pitchFamily="34" charset="0"/>
              </a:rPr>
              <a:t>Work </a:t>
            </a:r>
            <a:r>
              <a:rPr lang="en-AU" dirty="0" smtClean="0">
                <a:latin typeface="Arial" pitchFamily="34" charset="0"/>
                <a:cs typeface="Arial" pitchFamily="34" charset="0"/>
              </a:rPr>
              <a:t>Health and Safety in Australia are very strict and are made up of three parts. </a:t>
            </a:r>
            <a:r>
              <a:rPr lang="en-AU" dirty="0" smtClean="0">
                <a:latin typeface="Arial" pitchFamily="34" charset="0"/>
                <a:cs typeface="Arial" pitchFamily="34" charset="0"/>
              </a:rPr>
              <a:t>Work </a:t>
            </a:r>
            <a:r>
              <a:rPr lang="en-AU" dirty="0" smtClean="0">
                <a:latin typeface="Arial" pitchFamily="34" charset="0"/>
                <a:cs typeface="Arial" pitchFamily="34" charset="0"/>
              </a:rPr>
              <a:t>health and safety legislation is covered by both State and Federal legislation.</a:t>
            </a:r>
            <a:endParaRPr lang="en-US" dirty="0" smtClean="0">
              <a:latin typeface="Arial" pitchFamily="34" charset="0"/>
              <a:cs typeface="Arial" pitchFamily="34" charset="0"/>
            </a:endParaRPr>
          </a:p>
          <a:p>
            <a:r>
              <a:rPr lang="en-AU" b="1" dirty="0" smtClean="0">
                <a:latin typeface="Arial" pitchFamily="34" charset="0"/>
                <a:cs typeface="Arial" pitchFamily="34" charset="0"/>
              </a:rPr>
              <a:t> </a:t>
            </a:r>
            <a:endParaRPr lang="en-US" dirty="0" smtClean="0">
              <a:latin typeface="Arial" pitchFamily="34" charset="0"/>
              <a:cs typeface="Arial" pitchFamily="34" charset="0"/>
            </a:endParaRPr>
          </a:p>
          <a:p>
            <a:r>
              <a:rPr lang="en-AU" dirty="0" smtClean="0">
                <a:latin typeface="Arial" pitchFamily="34" charset="0"/>
                <a:cs typeface="Arial" pitchFamily="34" charset="0"/>
              </a:rPr>
              <a:t>ACTS OF PARLIAMENT are laws made by elected parliaments and these are the most important. Each state in Australia has its own laws, they are very similar but not exactly the same. </a:t>
            </a:r>
            <a:endParaRPr lang="en-US" dirty="0" smtClean="0">
              <a:latin typeface="Arial" pitchFamily="34" charset="0"/>
              <a:cs typeface="Arial" pitchFamily="34" charset="0"/>
            </a:endParaRPr>
          </a:p>
          <a:p>
            <a:endParaRPr lang="en-US" dirty="0"/>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571736" y="285728"/>
            <a:ext cx="3810000" cy="1357322"/>
          </a:xfrm>
        </p:spPr>
        <p:style>
          <a:lnRef idx="0">
            <a:schemeClr val="accent5"/>
          </a:lnRef>
          <a:fillRef idx="3">
            <a:schemeClr val="accent5"/>
          </a:fillRef>
          <a:effectRef idx="3">
            <a:schemeClr val="accent5"/>
          </a:effectRef>
          <a:fontRef idx="minor">
            <a:schemeClr val="lt1"/>
          </a:fontRef>
        </p:style>
        <p:txBody>
          <a:bodyPr/>
          <a:lstStyle/>
          <a:p>
            <a:r>
              <a:rPr lang="en-AU" dirty="0" smtClean="0"/>
              <a:t>SITXOHS001B</a:t>
            </a:r>
            <a:br>
              <a:rPr lang="en-AU" dirty="0" smtClean="0"/>
            </a:br>
            <a:r>
              <a:rPr lang="en-AU" dirty="0" smtClean="0"/>
              <a:t>Follow HEALTH, SAFETY AND SECURITY PROCEDURES</a:t>
            </a:r>
            <a:endParaRPr lang="en-AU" dirty="0"/>
          </a:p>
        </p:txBody>
      </p:sp>
      <p:pic>
        <p:nvPicPr>
          <p:cNvPr id="10" name="Content Placeholder 9" descr="books4.jpg"/>
          <p:cNvPicPr>
            <a:picLocks noGrp="1" noChangeAspect="1"/>
          </p:cNvPicPr>
          <p:nvPr>
            <p:ph sz="half" idx="1"/>
          </p:nvPr>
        </p:nvPicPr>
        <p:blipFill>
          <a:blip r:embed="rId3" cstate="print"/>
          <a:stretch>
            <a:fillRect/>
          </a:stretch>
        </p:blipFill>
        <p:spPr>
          <a:xfrm>
            <a:off x="0" y="0"/>
            <a:ext cx="2172305" cy="6858000"/>
          </a:xfrm>
        </p:spPr>
      </p:pic>
      <p:pic>
        <p:nvPicPr>
          <p:cNvPr id="12" name="Picture 11"/>
          <p:cNvPicPr/>
          <p:nvPr/>
        </p:nvPicPr>
        <p:blipFill>
          <a:blip r:embed="rId4" cstate="print"/>
          <a:stretch>
            <a:fillRect/>
          </a:stretch>
        </p:blipFill>
        <p:spPr bwMode="auto">
          <a:xfrm>
            <a:off x="7706209" y="0"/>
            <a:ext cx="1437791" cy="1173707"/>
          </a:xfrm>
          <a:prstGeom prst="rect">
            <a:avLst/>
          </a:prstGeom>
          <a:noFill/>
          <a:ln w="9525">
            <a:noFill/>
            <a:miter lim="800000"/>
            <a:headEnd/>
            <a:tailEnd/>
          </a:ln>
        </p:spPr>
      </p:pic>
      <p:sp>
        <p:nvSpPr>
          <p:cNvPr id="5" name="TextBox 4"/>
          <p:cNvSpPr txBox="1"/>
          <p:nvPr/>
        </p:nvSpPr>
        <p:spPr>
          <a:xfrm>
            <a:off x="2555776" y="1916832"/>
            <a:ext cx="6336704" cy="1277273"/>
          </a:xfrm>
          <a:prstGeom prst="rect">
            <a:avLst/>
          </a:prstGeom>
          <a:noFill/>
        </p:spPr>
        <p:txBody>
          <a:bodyPr wrap="square" rtlCol="0">
            <a:spAutoFit/>
          </a:bodyPr>
          <a:lstStyle/>
          <a:p>
            <a:pPr>
              <a:spcBef>
                <a:spcPts val="600"/>
              </a:spcBef>
              <a:buBlip>
                <a:blip r:embed="rId5"/>
              </a:buBlip>
            </a:pPr>
            <a:r>
              <a:rPr lang="en-AU" dirty="0" smtClean="0">
                <a:latin typeface="Arial" pitchFamily="34" charset="0"/>
                <a:cs typeface="Arial" pitchFamily="34" charset="0"/>
              </a:rPr>
              <a:t>REGULATIONS are the rules that deal with certain issues in greater detail than are contained in the Act of parliament;</a:t>
            </a:r>
            <a:endParaRPr lang="en-US" dirty="0" smtClean="0">
              <a:latin typeface="Arial" pitchFamily="34" charset="0"/>
              <a:cs typeface="Arial" pitchFamily="34" charset="0"/>
            </a:endParaRPr>
          </a:p>
          <a:p>
            <a:pPr>
              <a:spcBef>
                <a:spcPts val="600"/>
              </a:spcBef>
              <a:buBlip>
                <a:blip r:embed="rId5"/>
              </a:buBlip>
            </a:pPr>
            <a:r>
              <a:rPr lang="en-AU" dirty="0" smtClean="0">
                <a:latin typeface="Arial" pitchFamily="34" charset="0"/>
                <a:cs typeface="Arial" pitchFamily="34" charset="0"/>
              </a:rPr>
              <a:t>CODES OF PRACTICE are standards set by the industry for the industry. </a:t>
            </a:r>
            <a:endParaRPr lang="en-US" dirty="0">
              <a:latin typeface="Arial" pitchFamily="34" charset="0"/>
              <a:cs typeface="Arial" pitchFamily="34" charset="0"/>
            </a:endParaRP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571736" y="285728"/>
            <a:ext cx="3810000" cy="1357322"/>
          </a:xfrm>
        </p:spPr>
        <p:style>
          <a:lnRef idx="0">
            <a:schemeClr val="accent5"/>
          </a:lnRef>
          <a:fillRef idx="3">
            <a:schemeClr val="accent5"/>
          </a:fillRef>
          <a:effectRef idx="3">
            <a:schemeClr val="accent5"/>
          </a:effectRef>
          <a:fontRef idx="minor">
            <a:schemeClr val="lt1"/>
          </a:fontRef>
        </p:style>
        <p:txBody>
          <a:bodyPr/>
          <a:lstStyle/>
          <a:p>
            <a:r>
              <a:rPr lang="en-AU" dirty="0" smtClean="0"/>
              <a:t>SITXOHS001B</a:t>
            </a:r>
            <a:br>
              <a:rPr lang="en-AU" dirty="0" smtClean="0"/>
            </a:br>
            <a:r>
              <a:rPr lang="en-AU" dirty="0" smtClean="0"/>
              <a:t>Follow HEALTH, SAFETY AND SECURITY PROCEDURES</a:t>
            </a:r>
            <a:endParaRPr lang="en-AU" dirty="0"/>
          </a:p>
        </p:txBody>
      </p:sp>
      <p:pic>
        <p:nvPicPr>
          <p:cNvPr id="10" name="Content Placeholder 9" descr="books4.jpg"/>
          <p:cNvPicPr>
            <a:picLocks noGrp="1" noChangeAspect="1"/>
          </p:cNvPicPr>
          <p:nvPr>
            <p:ph sz="half" idx="1"/>
          </p:nvPr>
        </p:nvPicPr>
        <p:blipFill>
          <a:blip r:embed="rId3" cstate="print"/>
          <a:stretch>
            <a:fillRect/>
          </a:stretch>
        </p:blipFill>
        <p:spPr>
          <a:xfrm>
            <a:off x="0" y="0"/>
            <a:ext cx="2172305" cy="6858000"/>
          </a:xfrm>
        </p:spPr>
      </p:pic>
      <p:pic>
        <p:nvPicPr>
          <p:cNvPr id="12" name="Picture 11"/>
          <p:cNvPicPr/>
          <p:nvPr/>
        </p:nvPicPr>
        <p:blipFill>
          <a:blip r:embed="rId4" cstate="print"/>
          <a:stretch>
            <a:fillRect/>
          </a:stretch>
        </p:blipFill>
        <p:spPr bwMode="auto">
          <a:xfrm>
            <a:off x="7706209" y="0"/>
            <a:ext cx="1437791" cy="1173707"/>
          </a:xfrm>
          <a:prstGeom prst="rect">
            <a:avLst/>
          </a:prstGeom>
          <a:noFill/>
          <a:ln w="9525">
            <a:noFill/>
            <a:miter lim="800000"/>
            <a:headEnd/>
            <a:tailEnd/>
          </a:ln>
        </p:spPr>
      </p:pic>
      <p:sp>
        <p:nvSpPr>
          <p:cNvPr id="5" name="TextBox 4"/>
          <p:cNvSpPr txBox="1"/>
          <p:nvPr/>
        </p:nvSpPr>
        <p:spPr>
          <a:xfrm>
            <a:off x="2555776" y="1916832"/>
            <a:ext cx="6264696" cy="4909036"/>
          </a:xfrm>
          <a:prstGeom prst="rect">
            <a:avLst/>
          </a:prstGeom>
          <a:noFill/>
        </p:spPr>
        <p:txBody>
          <a:bodyPr wrap="square" rtlCol="0">
            <a:spAutoFit/>
          </a:bodyPr>
          <a:lstStyle/>
          <a:p>
            <a:r>
              <a:rPr lang="en-AU" b="1" dirty="0" smtClean="0">
                <a:latin typeface="Arial" pitchFamily="34" charset="0"/>
                <a:cs typeface="Arial" pitchFamily="34" charset="0"/>
              </a:rPr>
              <a:t>Employer responsibilities and Duty of care</a:t>
            </a:r>
            <a:endParaRPr lang="en-US" b="1" i="1" dirty="0" smtClean="0">
              <a:latin typeface="Arial" pitchFamily="34" charset="0"/>
              <a:cs typeface="Arial" pitchFamily="34" charset="0"/>
            </a:endParaRPr>
          </a:p>
          <a:p>
            <a:r>
              <a:rPr lang="en-AU" dirty="0" smtClean="0">
                <a:latin typeface="Arial" pitchFamily="34" charset="0"/>
                <a:cs typeface="Arial" pitchFamily="34" charset="0"/>
              </a:rPr>
              <a:t> </a:t>
            </a:r>
            <a:endParaRPr lang="en-US" dirty="0" smtClean="0">
              <a:latin typeface="Arial" pitchFamily="34" charset="0"/>
              <a:cs typeface="Arial" pitchFamily="34" charset="0"/>
            </a:endParaRPr>
          </a:p>
          <a:p>
            <a:r>
              <a:rPr lang="en-AU" dirty="0" smtClean="0">
                <a:latin typeface="Arial" pitchFamily="34" charset="0"/>
                <a:cs typeface="Arial" pitchFamily="34" charset="0"/>
              </a:rPr>
              <a:t>The following points outline employer responsibilities:</a:t>
            </a:r>
            <a:endParaRPr lang="en-US" dirty="0" smtClean="0">
              <a:latin typeface="Arial" pitchFamily="34" charset="0"/>
              <a:cs typeface="Arial" pitchFamily="34" charset="0"/>
            </a:endParaRPr>
          </a:p>
          <a:p>
            <a:r>
              <a:rPr lang="en-AU" dirty="0" smtClean="0">
                <a:latin typeface="Arial" pitchFamily="34" charset="0"/>
                <a:cs typeface="Arial" pitchFamily="34" charset="0"/>
              </a:rPr>
              <a:t> </a:t>
            </a:r>
            <a:endParaRPr lang="en-US" dirty="0" smtClean="0">
              <a:latin typeface="Arial" pitchFamily="34" charset="0"/>
              <a:cs typeface="Arial" pitchFamily="34" charset="0"/>
            </a:endParaRPr>
          </a:p>
          <a:p>
            <a:pPr marL="342900" lvl="0" indent="-342900">
              <a:spcBef>
                <a:spcPts val="600"/>
              </a:spcBef>
              <a:buFont typeface="+mj-lt"/>
              <a:buAutoNum type="arabicPeriod"/>
            </a:pPr>
            <a:r>
              <a:rPr lang="en-AU" dirty="0" smtClean="0">
                <a:latin typeface="Arial" pitchFamily="34" charset="0"/>
                <a:cs typeface="Arial" pitchFamily="34" charset="0"/>
              </a:rPr>
              <a:t>An employer MUST provide a safe workplace for workers and visitors. </a:t>
            </a:r>
            <a:endParaRPr lang="en-US" dirty="0" smtClean="0">
              <a:latin typeface="Arial" pitchFamily="34" charset="0"/>
              <a:cs typeface="Arial" pitchFamily="34" charset="0"/>
            </a:endParaRPr>
          </a:p>
          <a:p>
            <a:pPr marL="342900" lvl="0" indent="-342900">
              <a:spcBef>
                <a:spcPts val="600"/>
              </a:spcBef>
              <a:buFont typeface="+mj-lt"/>
              <a:buAutoNum type="arabicPeriod"/>
            </a:pPr>
            <a:r>
              <a:rPr lang="en-AU" dirty="0" smtClean="0">
                <a:latin typeface="Arial" pitchFamily="34" charset="0"/>
                <a:cs typeface="Arial" pitchFamily="34" charset="0"/>
              </a:rPr>
              <a:t>Employers MUST train workers how to use equipment and work in a safe manner. </a:t>
            </a:r>
            <a:endParaRPr lang="en-US" dirty="0" smtClean="0">
              <a:latin typeface="Arial" pitchFamily="34" charset="0"/>
              <a:cs typeface="Arial" pitchFamily="34" charset="0"/>
            </a:endParaRPr>
          </a:p>
          <a:p>
            <a:pPr marL="342900" lvl="0" indent="-342900">
              <a:spcBef>
                <a:spcPts val="600"/>
              </a:spcBef>
              <a:buFont typeface="+mj-lt"/>
              <a:buAutoNum type="arabicPeriod"/>
            </a:pPr>
            <a:r>
              <a:rPr lang="en-AU" dirty="0" smtClean="0">
                <a:latin typeface="Arial" pitchFamily="34" charset="0"/>
                <a:cs typeface="Arial" pitchFamily="34" charset="0"/>
              </a:rPr>
              <a:t>Employers MUST know and abide by the laws, including Acts, regulations and codes of practice. </a:t>
            </a:r>
            <a:endParaRPr lang="en-US" dirty="0" smtClean="0">
              <a:latin typeface="Arial" pitchFamily="34" charset="0"/>
              <a:cs typeface="Arial" pitchFamily="34" charset="0"/>
            </a:endParaRPr>
          </a:p>
          <a:p>
            <a:pPr marL="342900" lvl="0" indent="-342900">
              <a:spcBef>
                <a:spcPts val="600"/>
              </a:spcBef>
              <a:buFont typeface="+mj-lt"/>
              <a:buAutoNum type="arabicPeriod"/>
            </a:pPr>
            <a:r>
              <a:rPr lang="en-AU" dirty="0" smtClean="0">
                <a:latin typeface="Arial" pitchFamily="34" charset="0"/>
                <a:cs typeface="Arial" pitchFamily="34" charset="0"/>
              </a:rPr>
              <a:t>An employer may be required to set up an </a:t>
            </a:r>
            <a:r>
              <a:rPr lang="en-AU" dirty="0" smtClean="0">
                <a:latin typeface="Arial" pitchFamily="34" charset="0"/>
                <a:cs typeface="Arial" pitchFamily="34" charset="0"/>
              </a:rPr>
              <a:t>Work </a:t>
            </a:r>
            <a:r>
              <a:rPr lang="en-AU" dirty="0" smtClean="0">
                <a:latin typeface="Arial" pitchFamily="34" charset="0"/>
                <a:cs typeface="Arial" pitchFamily="34" charset="0"/>
              </a:rPr>
              <a:t>Health and Safety Committee – this is particularly for larger workplaces. </a:t>
            </a:r>
            <a:endParaRPr lang="en-US" dirty="0" smtClean="0">
              <a:latin typeface="Arial" pitchFamily="34" charset="0"/>
              <a:cs typeface="Arial" pitchFamily="34" charset="0"/>
            </a:endParaRPr>
          </a:p>
          <a:p>
            <a:pPr marL="342900" lvl="0" indent="-342900">
              <a:spcBef>
                <a:spcPts val="600"/>
              </a:spcBef>
              <a:buFont typeface="+mj-lt"/>
              <a:buAutoNum type="arabicPeriod"/>
            </a:pPr>
            <a:r>
              <a:rPr lang="en-AU" dirty="0" smtClean="0">
                <a:latin typeface="Arial" pitchFamily="34" charset="0"/>
                <a:cs typeface="Arial" pitchFamily="34" charset="0"/>
              </a:rPr>
              <a:t>An employer MUST consult and discuss safety issues with the workers. </a:t>
            </a:r>
            <a:endParaRPr lang="en-US" dirty="0" smtClean="0">
              <a:latin typeface="Arial" pitchFamily="34" charset="0"/>
              <a:cs typeface="Arial" pitchFamily="34" charset="0"/>
            </a:endParaRPr>
          </a:p>
          <a:p>
            <a:endParaRPr lang="en-US" dirty="0"/>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571736" y="285728"/>
            <a:ext cx="3810000" cy="1357322"/>
          </a:xfrm>
        </p:spPr>
        <p:style>
          <a:lnRef idx="0">
            <a:schemeClr val="accent5"/>
          </a:lnRef>
          <a:fillRef idx="3">
            <a:schemeClr val="accent5"/>
          </a:fillRef>
          <a:effectRef idx="3">
            <a:schemeClr val="accent5"/>
          </a:effectRef>
          <a:fontRef idx="minor">
            <a:schemeClr val="lt1"/>
          </a:fontRef>
        </p:style>
        <p:txBody>
          <a:bodyPr/>
          <a:lstStyle/>
          <a:p>
            <a:r>
              <a:rPr lang="en-AU" dirty="0" smtClean="0"/>
              <a:t>SITXOHS001B</a:t>
            </a:r>
            <a:br>
              <a:rPr lang="en-AU" dirty="0" smtClean="0"/>
            </a:br>
            <a:r>
              <a:rPr lang="en-AU" dirty="0" smtClean="0"/>
              <a:t>Follow HEALTH, SAFETY AND SECURITY PROCEDURES</a:t>
            </a:r>
            <a:endParaRPr lang="en-AU" dirty="0"/>
          </a:p>
        </p:txBody>
      </p:sp>
      <p:pic>
        <p:nvPicPr>
          <p:cNvPr id="10" name="Content Placeholder 9" descr="books4.jpg"/>
          <p:cNvPicPr>
            <a:picLocks noGrp="1" noChangeAspect="1"/>
          </p:cNvPicPr>
          <p:nvPr>
            <p:ph sz="half" idx="1"/>
          </p:nvPr>
        </p:nvPicPr>
        <p:blipFill>
          <a:blip r:embed="rId3" cstate="print"/>
          <a:stretch>
            <a:fillRect/>
          </a:stretch>
        </p:blipFill>
        <p:spPr>
          <a:xfrm>
            <a:off x="0" y="0"/>
            <a:ext cx="2172305" cy="6858000"/>
          </a:xfrm>
        </p:spPr>
      </p:pic>
      <p:pic>
        <p:nvPicPr>
          <p:cNvPr id="12" name="Picture 11"/>
          <p:cNvPicPr/>
          <p:nvPr/>
        </p:nvPicPr>
        <p:blipFill>
          <a:blip r:embed="rId4" cstate="print"/>
          <a:stretch>
            <a:fillRect/>
          </a:stretch>
        </p:blipFill>
        <p:spPr bwMode="auto">
          <a:xfrm>
            <a:off x="7706209" y="0"/>
            <a:ext cx="1437791" cy="1173707"/>
          </a:xfrm>
          <a:prstGeom prst="rect">
            <a:avLst/>
          </a:prstGeom>
          <a:noFill/>
          <a:ln w="9525">
            <a:noFill/>
            <a:miter lim="800000"/>
            <a:headEnd/>
            <a:tailEnd/>
          </a:ln>
        </p:spPr>
      </p:pic>
      <p:sp>
        <p:nvSpPr>
          <p:cNvPr id="5" name="Rectangle 4"/>
          <p:cNvSpPr/>
          <p:nvPr/>
        </p:nvSpPr>
        <p:spPr>
          <a:xfrm>
            <a:off x="2286000" y="1820868"/>
            <a:ext cx="6678488" cy="2385268"/>
          </a:xfrm>
          <a:prstGeom prst="rect">
            <a:avLst/>
          </a:prstGeom>
        </p:spPr>
        <p:txBody>
          <a:bodyPr wrap="square">
            <a:spAutoFit/>
          </a:bodyPr>
          <a:lstStyle/>
          <a:p>
            <a:pPr marL="342900" lvl="0" indent="-342900">
              <a:spcBef>
                <a:spcPts val="600"/>
              </a:spcBef>
              <a:buFont typeface="+mj-lt"/>
              <a:buAutoNum type="arabicPeriod" startAt="6"/>
            </a:pPr>
            <a:r>
              <a:rPr lang="en-AU" dirty="0" smtClean="0">
                <a:latin typeface="Arial" pitchFamily="34" charset="0"/>
                <a:cs typeface="Arial" pitchFamily="34" charset="0"/>
              </a:rPr>
              <a:t>Employers MUST also maintain an injury register. This is compulsory in order to forward claims to the insurance agency with which the employer has its workers’ compensation policy.</a:t>
            </a:r>
            <a:endParaRPr lang="en-US" dirty="0" smtClean="0">
              <a:latin typeface="Arial" pitchFamily="34" charset="0"/>
              <a:cs typeface="Arial" pitchFamily="34" charset="0"/>
            </a:endParaRPr>
          </a:p>
          <a:p>
            <a:pPr marL="342900" lvl="0" indent="-342900">
              <a:spcBef>
                <a:spcPts val="600"/>
              </a:spcBef>
              <a:buFont typeface="+mj-lt"/>
              <a:buAutoNum type="arabicPeriod" startAt="6"/>
            </a:pPr>
            <a:r>
              <a:rPr lang="en-AU" dirty="0" smtClean="0">
                <a:latin typeface="Arial" pitchFamily="34" charset="0"/>
                <a:cs typeface="Arial" pitchFamily="34" charset="0"/>
              </a:rPr>
              <a:t>An employer MUST provide safety equipment such as masks, goggles and gloves when using chemicals; ear protectors if using very noisy equipment; protective clothing must be provided in some workplace.</a:t>
            </a:r>
            <a:endParaRPr lang="en-US" dirty="0" smtClean="0">
              <a:latin typeface="Arial" pitchFamily="34" charset="0"/>
              <a:cs typeface="Arial" pitchFamily="34" charset="0"/>
            </a:endParaRPr>
          </a:p>
        </p:txBody>
      </p:sp>
      <p:pic>
        <p:nvPicPr>
          <p:cNvPr id="6" name="Picture 5" descr="law 2.jpg"/>
          <p:cNvPicPr/>
          <p:nvPr/>
        </p:nvPicPr>
        <p:blipFill>
          <a:blip r:embed="rId5" cstate="print"/>
          <a:stretch>
            <a:fillRect/>
          </a:stretch>
        </p:blipFill>
        <p:spPr>
          <a:xfrm>
            <a:off x="4932040" y="4437112"/>
            <a:ext cx="1453405" cy="2170471"/>
          </a:xfrm>
          <a:prstGeom prst="rect">
            <a:avLst/>
          </a:prstGeom>
        </p:spPr>
      </p:pic>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571736" y="285728"/>
            <a:ext cx="3810000" cy="1357322"/>
          </a:xfrm>
        </p:spPr>
        <p:style>
          <a:lnRef idx="0">
            <a:schemeClr val="accent5"/>
          </a:lnRef>
          <a:fillRef idx="3">
            <a:schemeClr val="accent5"/>
          </a:fillRef>
          <a:effectRef idx="3">
            <a:schemeClr val="accent5"/>
          </a:effectRef>
          <a:fontRef idx="minor">
            <a:schemeClr val="lt1"/>
          </a:fontRef>
        </p:style>
        <p:txBody>
          <a:bodyPr/>
          <a:lstStyle/>
          <a:p>
            <a:r>
              <a:rPr lang="en-AU" dirty="0" smtClean="0"/>
              <a:t>SITXOHS001B</a:t>
            </a:r>
            <a:br>
              <a:rPr lang="en-AU" dirty="0" smtClean="0"/>
            </a:br>
            <a:r>
              <a:rPr lang="en-AU" dirty="0" smtClean="0"/>
              <a:t>Follow HEALTH, SAFETY AND SECURITY PROCEDURES</a:t>
            </a:r>
            <a:endParaRPr lang="en-AU" dirty="0"/>
          </a:p>
        </p:txBody>
      </p:sp>
      <p:pic>
        <p:nvPicPr>
          <p:cNvPr id="10" name="Content Placeholder 9" descr="books4.jpg"/>
          <p:cNvPicPr>
            <a:picLocks noGrp="1" noChangeAspect="1"/>
          </p:cNvPicPr>
          <p:nvPr>
            <p:ph sz="half" idx="1"/>
          </p:nvPr>
        </p:nvPicPr>
        <p:blipFill>
          <a:blip r:embed="rId3" cstate="print"/>
          <a:stretch>
            <a:fillRect/>
          </a:stretch>
        </p:blipFill>
        <p:spPr>
          <a:xfrm>
            <a:off x="0" y="0"/>
            <a:ext cx="2172305" cy="6858000"/>
          </a:xfrm>
        </p:spPr>
      </p:pic>
      <p:pic>
        <p:nvPicPr>
          <p:cNvPr id="12" name="Picture 11"/>
          <p:cNvPicPr/>
          <p:nvPr/>
        </p:nvPicPr>
        <p:blipFill>
          <a:blip r:embed="rId4" cstate="print"/>
          <a:stretch>
            <a:fillRect/>
          </a:stretch>
        </p:blipFill>
        <p:spPr bwMode="auto">
          <a:xfrm>
            <a:off x="7706209" y="0"/>
            <a:ext cx="1437791" cy="1173707"/>
          </a:xfrm>
          <a:prstGeom prst="rect">
            <a:avLst/>
          </a:prstGeom>
          <a:noFill/>
          <a:ln w="9525">
            <a:noFill/>
            <a:miter lim="800000"/>
            <a:headEnd/>
            <a:tailEnd/>
          </a:ln>
        </p:spPr>
      </p:pic>
      <p:sp>
        <p:nvSpPr>
          <p:cNvPr id="5" name="TextBox 4"/>
          <p:cNvSpPr txBox="1"/>
          <p:nvPr/>
        </p:nvSpPr>
        <p:spPr>
          <a:xfrm>
            <a:off x="2555776" y="1916832"/>
            <a:ext cx="6408712" cy="4832092"/>
          </a:xfrm>
          <a:prstGeom prst="rect">
            <a:avLst/>
          </a:prstGeom>
          <a:noFill/>
        </p:spPr>
        <p:txBody>
          <a:bodyPr wrap="square" rtlCol="0">
            <a:spAutoFit/>
          </a:bodyPr>
          <a:lstStyle/>
          <a:p>
            <a:r>
              <a:rPr lang="en-AU" b="1" dirty="0" smtClean="0">
                <a:latin typeface="Arial" pitchFamily="34" charset="0"/>
                <a:cs typeface="Arial" pitchFamily="34" charset="0"/>
              </a:rPr>
              <a:t>Employee responsibilities and Duty of care</a:t>
            </a:r>
            <a:endParaRPr lang="en-US" b="1" i="1" dirty="0" smtClean="0">
              <a:latin typeface="Arial" pitchFamily="34" charset="0"/>
              <a:cs typeface="Arial" pitchFamily="34" charset="0"/>
            </a:endParaRPr>
          </a:p>
          <a:p>
            <a:r>
              <a:rPr lang="en-AU" dirty="0" smtClean="0">
                <a:latin typeface="Arial" pitchFamily="34" charset="0"/>
                <a:cs typeface="Arial" pitchFamily="34" charset="0"/>
              </a:rPr>
              <a:t> </a:t>
            </a:r>
            <a:endParaRPr lang="en-US" dirty="0" smtClean="0">
              <a:latin typeface="Arial" pitchFamily="34" charset="0"/>
              <a:cs typeface="Arial" pitchFamily="34" charset="0"/>
            </a:endParaRPr>
          </a:p>
          <a:p>
            <a:r>
              <a:rPr lang="en-AU" dirty="0" smtClean="0">
                <a:latin typeface="Arial" pitchFamily="34" charset="0"/>
                <a:cs typeface="Arial" pitchFamily="34" charset="0"/>
              </a:rPr>
              <a:t>An employee has a responsibility to the employer under current legislation to</a:t>
            </a:r>
            <a:r>
              <a:rPr lang="en-US" dirty="0" smtClean="0">
                <a:latin typeface="Arial" pitchFamily="34" charset="0"/>
                <a:cs typeface="Arial" pitchFamily="34" charset="0"/>
              </a:rPr>
              <a:t> </a:t>
            </a:r>
            <a:r>
              <a:rPr lang="en-AU" dirty="0" smtClean="0">
                <a:latin typeface="Arial" pitchFamily="34" charset="0"/>
                <a:cs typeface="Arial" pitchFamily="34" charset="0"/>
              </a:rPr>
              <a:t>work safely by following all safety directions of supervisors or managers.</a:t>
            </a:r>
            <a:endParaRPr lang="en-US" dirty="0" smtClean="0">
              <a:latin typeface="Arial" pitchFamily="34" charset="0"/>
              <a:cs typeface="Arial" pitchFamily="34" charset="0"/>
            </a:endParaRPr>
          </a:p>
          <a:p>
            <a:pPr marL="342900" lvl="0" indent="-342900">
              <a:spcBef>
                <a:spcPts val="600"/>
              </a:spcBef>
              <a:buFont typeface="+mj-lt"/>
              <a:buAutoNum type="arabicPeriod"/>
            </a:pPr>
            <a:r>
              <a:rPr lang="en-AU" dirty="0" smtClean="0">
                <a:latin typeface="Arial" pitchFamily="34" charset="0"/>
                <a:cs typeface="Arial" pitchFamily="34" charset="0"/>
              </a:rPr>
              <a:t>Work in a manner that is safe to fellow workers. </a:t>
            </a:r>
            <a:endParaRPr lang="en-US" dirty="0" smtClean="0">
              <a:latin typeface="Arial" pitchFamily="34" charset="0"/>
              <a:cs typeface="Arial" pitchFamily="34" charset="0"/>
            </a:endParaRPr>
          </a:p>
          <a:p>
            <a:pPr marL="342900" lvl="0" indent="-342900">
              <a:spcBef>
                <a:spcPts val="600"/>
              </a:spcBef>
              <a:buFont typeface="+mj-lt"/>
              <a:buAutoNum type="arabicPeriod"/>
            </a:pPr>
            <a:r>
              <a:rPr lang="en-AU" dirty="0" smtClean="0">
                <a:latin typeface="Arial" pitchFamily="34" charset="0"/>
                <a:cs typeface="Arial" pitchFamily="34" charset="0"/>
              </a:rPr>
              <a:t>An employee cannot refuse to follow safe work practices that have been set up in the workplace, e.g. Refusal to wear goggles and a mask when using corrosive chemicals, like oven cleaners, is to behave in a wilful and dangerous manner, which will endanger your health.</a:t>
            </a:r>
            <a:endParaRPr lang="en-US" dirty="0" smtClean="0">
              <a:latin typeface="Arial" pitchFamily="34" charset="0"/>
              <a:cs typeface="Arial" pitchFamily="34" charset="0"/>
            </a:endParaRPr>
          </a:p>
          <a:p>
            <a:pPr marL="342900" lvl="0" indent="-342900">
              <a:spcBef>
                <a:spcPts val="600"/>
              </a:spcBef>
              <a:buFont typeface="+mj-lt"/>
              <a:buAutoNum type="arabicPeriod"/>
            </a:pPr>
            <a:r>
              <a:rPr lang="en-AU" dirty="0" smtClean="0">
                <a:latin typeface="Arial" pitchFamily="34" charset="0"/>
                <a:cs typeface="Arial" pitchFamily="34" charset="0"/>
              </a:rPr>
              <a:t>Report any injury or illness as soon as possible to the supervisor or manager.</a:t>
            </a:r>
            <a:endParaRPr lang="en-US" dirty="0" smtClean="0">
              <a:latin typeface="Arial" pitchFamily="34" charset="0"/>
              <a:cs typeface="Arial" pitchFamily="34" charset="0"/>
            </a:endParaRPr>
          </a:p>
          <a:p>
            <a:pPr marL="342900" lvl="0" indent="-342900">
              <a:spcBef>
                <a:spcPts val="600"/>
              </a:spcBef>
              <a:buFont typeface="+mj-lt"/>
              <a:buAutoNum type="arabicPeriod"/>
            </a:pPr>
            <a:r>
              <a:rPr lang="en-AU" dirty="0" smtClean="0">
                <a:latin typeface="Arial" pitchFamily="34" charset="0"/>
                <a:cs typeface="Arial" pitchFamily="34" charset="0"/>
              </a:rPr>
              <a:t>Use all safety equipment provided correctly for the jobs it is supplied for.</a:t>
            </a:r>
            <a:endParaRPr lang="en-US" dirty="0" smtClean="0">
              <a:latin typeface="Arial" pitchFamily="34" charset="0"/>
              <a:cs typeface="Arial" pitchFamily="34" charset="0"/>
            </a:endParaRPr>
          </a:p>
          <a:p>
            <a:endParaRPr lang="en-US" dirty="0"/>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571736" y="285728"/>
            <a:ext cx="3810000" cy="1357322"/>
          </a:xfrm>
        </p:spPr>
        <p:style>
          <a:lnRef idx="0">
            <a:schemeClr val="accent5"/>
          </a:lnRef>
          <a:fillRef idx="3">
            <a:schemeClr val="accent5"/>
          </a:fillRef>
          <a:effectRef idx="3">
            <a:schemeClr val="accent5"/>
          </a:effectRef>
          <a:fontRef idx="minor">
            <a:schemeClr val="lt1"/>
          </a:fontRef>
        </p:style>
        <p:txBody>
          <a:bodyPr/>
          <a:lstStyle/>
          <a:p>
            <a:r>
              <a:rPr lang="en-AU" dirty="0" smtClean="0"/>
              <a:t>SITXOHS001B</a:t>
            </a:r>
            <a:br>
              <a:rPr lang="en-AU" dirty="0" smtClean="0"/>
            </a:br>
            <a:r>
              <a:rPr lang="en-AU" dirty="0" smtClean="0"/>
              <a:t>Follow HEALTH, SAFETY AND SECURITY PROCEDURES</a:t>
            </a:r>
            <a:endParaRPr lang="en-AU" dirty="0"/>
          </a:p>
        </p:txBody>
      </p:sp>
      <p:pic>
        <p:nvPicPr>
          <p:cNvPr id="10" name="Content Placeholder 9" descr="books4.jpg"/>
          <p:cNvPicPr>
            <a:picLocks noGrp="1" noChangeAspect="1"/>
          </p:cNvPicPr>
          <p:nvPr>
            <p:ph sz="half" idx="1"/>
          </p:nvPr>
        </p:nvPicPr>
        <p:blipFill>
          <a:blip r:embed="rId3" cstate="print"/>
          <a:stretch>
            <a:fillRect/>
          </a:stretch>
        </p:blipFill>
        <p:spPr>
          <a:xfrm>
            <a:off x="0" y="0"/>
            <a:ext cx="2172305" cy="6858000"/>
          </a:xfrm>
        </p:spPr>
      </p:pic>
      <p:pic>
        <p:nvPicPr>
          <p:cNvPr id="12" name="Picture 11"/>
          <p:cNvPicPr/>
          <p:nvPr/>
        </p:nvPicPr>
        <p:blipFill>
          <a:blip r:embed="rId4" cstate="print"/>
          <a:stretch>
            <a:fillRect/>
          </a:stretch>
        </p:blipFill>
        <p:spPr bwMode="auto">
          <a:xfrm>
            <a:off x="7706209" y="0"/>
            <a:ext cx="1437791" cy="1173707"/>
          </a:xfrm>
          <a:prstGeom prst="rect">
            <a:avLst/>
          </a:prstGeom>
          <a:noFill/>
          <a:ln w="9525">
            <a:noFill/>
            <a:miter lim="800000"/>
            <a:headEnd/>
            <a:tailEnd/>
          </a:ln>
        </p:spPr>
      </p:pic>
      <p:sp>
        <p:nvSpPr>
          <p:cNvPr id="5" name="Rectangle 4"/>
          <p:cNvSpPr/>
          <p:nvPr/>
        </p:nvSpPr>
        <p:spPr>
          <a:xfrm>
            <a:off x="2286000" y="1920895"/>
            <a:ext cx="6534472" cy="2185214"/>
          </a:xfrm>
          <a:prstGeom prst="rect">
            <a:avLst/>
          </a:prstGeom>
        </p:spPr>
        <p:txBody>
          <a:bodyPr wrap="square">
            <a:spAutoFit/>
          </a:bodyPr>
          <a:lstStyle/>
          <a:p>
            <a:pPr marL="342900" lvl="0" indent="-342900">
              <a:spcBef>
                <a:spcPts val="600"/>
              </a:spcBef>
              <a:buFont typeface="+mj-lt"/>
              <a:buAutoNum type="arabicPeriod" startAt="5"/>
            </a:pPr>
            <a:r>
              <a:rPr lang="en-AU" dirty="0" smtClean="0">
                <a:latin typeface="Arial" pitchFamily="34" charset="0"/>
                <a:cs typeface="Arial" pitchFamily="34" charset="0"/>
              </a:rPr>
              <a:t>Report all faulty equipment.</a:t>
            </a:r>
            <a:endParaRPr lang="en-US" dirty="0" smtClean="0">
              <a:latin typeface="Arial" pitchFamily="34" charset="0"/>
              <a:cs typeface="Arial" pitchFamily="34" charset="0"/>
            </a:endParaRPr>
          </a:p>
          <a:p>
            <a:pPr marL="342900" lvl="0" indent="-342900">
              <a:spcBef>
                <a:spcPts val="600"/>
              </a:spcBef>
              <a:buFont typeface="+mj-lt"/>
              <a:buAutoNum type="arabicPeriod" startAt="5"/>
            </a:pPr>
            <a:r>
              <a:rPr lang="en-AU" dirty="0" smtClean="0">
                <a:latin typeface="Arial" pitchFamily="34" charset="0"/>
                <a:cs typeface="Arial" pitchFamily="34" charset="0"/>
              </a:rPr>
              <a:t>Refrain from damaging or removing safety guards, etc...On equipment employees use, or interfering with the safe operation of any machinery or equipment used at work.</a:t>
            </a:r>
            <a:endParaRPr lang="en-US" dirty="0" smtClean="0">
              <a:latin typeface="Arial" pitchFamily="34" charset="0"/>
              <a:cs typeface="Arial" pitchFamily="34" charset="0"/>
            </a:endParaRPr>
          </a:p>
          <a:p>
            <a:pPr marL="342900" lvl="0" indent="-342900">
              <a:spcBef>
                <a:spcPts val="600"/>
              </a:spcBef>
              <a:buFont typeface="+mj-lt"/>
              <a:buAutoNum type="arabicPeriod" startAt="5"/>
            </a:pPr>
            <a:r>
              <a:rPr lang="en-AU" dirty="0" smtClean="0">
                <a:latin typeface="Arial" pitchFamily="34" charset="0"/>
                <a:cs typeface="Arial" pitchFamily="34" charset="0"/>
              </a:rPr>
              <a:t>Refrain from interfering with or getting in the way of someone who is trying to assist any person who may be hurt or in danger.</a:t>
            </a:r>
            <a:endParaRPr lang="en-US" dirty="0" smtClean="0">
              <a:latin typeface="Arial" pitchFamily="34" charset="0"/>
              <a:cs typeface="Arial" pitchFamily="34" charset="0"/>
            </a:endParaRPr>
          </a:p>
        </p:txBody>
      </p:sp>
      <p:pic>
        <p:nvPicPr>
          <p:cNvPr id="6" name="Picture 5" descr="law.jpg"/>
          <p:cNvPicPr/>
          <p:nvPr/>
        </p:nvPicPr>
        <p:blipFill>
          <a:blip r:embed="rId5" cstate="print"/>
          <a:stretch>
            <a:fillRect/>
          </a:stretch>
        </p:blipFill>
        <p:spPr>
          <a:xfrm>
            <a:off x="4211960" y="4509120"/>
            <a:ext cx="2782951" cy="1984401"/>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571736" y="285728"/>
            <a:ext cx="3810000" cy="1357322"/>
          </a:xfrm>
        </p:spPr>
        <p:style>
          <a:lnRef idx="0">
            <a:schemeClr val="accent5"/>
          </a:lnRef>
          <a:fillRef idx="3">
            <a:schemeClr val="accent5"/>
          </a:fillRef>
          <a:effectRef idx="3">
            <a:schemeClr val="accent5"/>
          </a:effectRef>
          <a:fontRef idx="minor">
            <a:schemeClr val="lt1"/>
          </a:fontRef>
        </p:style>
        <p:txBody>
          <a:bodyPr/>
          <a:lstStyle/>
          <a:p>
            <a:r>
              <a:rPr lang="en-AU" dirty="0" smtClean="0"/>
              <a:t>SITXOHS001B</a:t>
            </a:r>
            <a:br>
              <a:rPr lang="en-AU" dirty="0" smtClean="0"/>
            </a:br>
            <a:r>
              <a:rPr lang="en-AU" dirty="0" smtClean="0"/>
              <a:t>Follow HEALTH, SAFETY AND SECURITY PROCEDURES</a:t>
            </a:r>
            <a:endParaRPr lang="en-AU" dirty="0"/>
          </a:p>
        </p:txBody>
      </p:sp>
      <p:pic>
        <p:nvPicPr>
          <p:cNvPr id="10" name="Content Placeholder 9" descr="books4.jpg"/>
          <p:cNvPicPr>
            <a:picLocks noGrp="1" noChangeAspect="1"/>
          </p:cNvPicPr>
          <p:nvPr>
            <p:ph sz="half" idx="1"/>
          </p:nvPr>
        </p:nvPicPr>
        <p:blipFill>
          <a:blip r:embed="rId3" cstate="print"/>
          <a:stretch>
            <a:fillRect/>
          </a:stretch>
        </p:blipFill>
        <p:spPr>
          <a:xfrm>
            <a:off x="0" y="0"/>
            <a:ext cx="2172305" cy="6858000"/>
          </a:xfrm>
        </p:spPr>
      </p:pic>
      <p:pic>
        <p:nvPicPr>
          <p:cNvPr id="12" name="Picture 11"/>
          <p:cNvPicPr/>
          <p:nvPr/>
        </p:nvPicPr>
        <p:blipFill>
          <a:blip r:embed="rId4" cstate="print"/>
          <a:stretch>
            <a:fillRect/>
          </a:stretch>
        </p:blipFill>
        <p:spPr bwMode="auto">
          <a:xfrm>
            <a:off x="7706209" y="0"/>
            <a:ext cx="1437791" cy="1173707"/>
          </a:xfrm>
          <a:prstGeom prst="rect">
            <a:avLst/>
          </a:prstGeom>
          <a:noFill/>
          <a:ln w="9525">
            <a:noFill/>
            <a:miter lim="800000"/>
            <a:headEnd/>
            <a:tailEnd/>
          </a:ln>
        </p:spPr>
      </p:pic>
      <p:sp>
        <p:nvSpPr>
          <p:cNvPr id="5" name="TextBox 4"/>
          <p:cNvSpPr txBox="1"/>
          <p:nvPr/>
        </p:nvSpPr>
        <p:spPr>
          <a:xfrm>
            <a:off x="2555776" y="1916832"/>
            <a:ext cx="6120680" cy="1846659"/>
          </a:xfrm>
          <a:prstGeom prst="rect">
            <a:avLst/>
          </a:prstGeom>
          <a:noFill/>
        </p:spPr>
        <p:txBody>
          <a:bodyPr wrap="square" rtlCol="0">
            <a:spAutoFit/>
          </a:bodyPr>
          <a:lstStyle/>
          <a:p>
            <a:r>
              <a:rPr lang="en-AU" sz="3200" b="1" u="sng" dirty="0" smtClean="0">
                <a:latin typeface="Arial" pitchFamily="34" charset="0"/>
                <a:cs typeface="Arial" pitchFamily="34" charset="0"/>
              </a:rPr>
              <a:t>Activity 1 (cont.)</a:t>
            </a:r>
          </a:p>
          <a:p>
            <a:endParaRPr lang="en-AU" dirty="0" smtClean="0">
              <a:latin typeface="Arial" pitchFamily="34" charset="0"/>
              <a:cs typeface="Arial" pitchFamily="34" charset="0"/>
            </a:endParaRPr>
          </a:p>
          <a:p>
            <a:pPr marL="342900" indent="-342900">
              <a:spcBef>
                <a:spcPts val="600"/>
              </a:spcBef>
              <a:buFont typeface="+mj-lt"/>
              <a:buAutoNum type="arabicPeriod"/>
            </a:pPr>
            <a:r>
              <a:rPr lang="en-AU" dirty="0" smtClean="0">
                <a:latin typeface="Arial" pitchFamily="34" charset="0"/>
                <a:cs typeface="Arial" pitchFamily="34" charset="0"/>
              </a:rPr>
              <a:t>What will Mary’s life be like after the injury?</a:t>
            </a:r>
            <a:endParaRPr lang="en-US" dirty="0" smtClean="0">
              <a:latin typeface="Arial" pitchFamily="34" charset="0"/>
              <a:cs typeface="Arial" pitchFamily="34" charset="0"/>
            </a:endParaRPr>
          </a:p>
          <a:p>
            <a:pPr marL="342900" indent="-342900">
              <a:spcBef>
                <a:spcPts val="600"/>
              </a:spcBef>
              <a:buFont typeface="+mj-lt"/>
              <a:buAutoNum type="arabicPeriod"/>
            </a:pPr>
            <a:r>
              <a:rPr lang="en-AU" dirty="0" smtClean="0">
                <a:latin typeface="Arial" pitchFamily="34" charset="0"/>
                <a:cs typeface="Arial" pitchFamily="34" charset="0"/>
              </a:rPr>
              <a:t>Give 3 ways this accident could be avoided</a:t>
            </a:r>
            <a:endParaRPr lang="en-US" dirty="0" smtClean="0">
              <a:latin typeface="Arial" pitchFamily="34" charset="0"/>
              <a:cs typeface="Arial" pitchFamily="34" charset="0"/>
            </a:endParaRPr>
          </a:p>
          <a:p>
            <a:endParaRPr lang="en-US" dirty="0"/>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571736" y="285728"/>
            <a:ext cx="3810000" cy="1357322"/>
          </a:xfrm>
        </p:spPr>
        <p:style>
          <a:lnRef idx="0">
            <a:schemeClr val="accent5"/>
          </a:lnRef>
          <a:fillRef idx="3">
            <a:schemeClr val="accent5"/>
          </a:fillRef>
          <a:effectRef idx="3">
            <a:schemeClr val="accent5"/>
          </a:effectRef>
          <a:fontRef idx="minor">
            <a:schemeClr val="lt1"/>
          </a:fontRef>
        </p:style>
        <p:txBody>
          <a:bodyPr/>
          <a:lstStyle/>
          <a:p>
            <a:r>
              <a:rPr lang="en-AU" dirty="0" smtClean="0"/>
              <a:t>SITXOHS001B</a:t>
            </a:r>
            <a:br>
              <a:rPr lang="en-AU" dirty="0" smtClean="0"/>
            </a:br>
            <a:r>
              <a:rPr lang="en-AU" dirty="0" smtClean="0"/>
              <a:t>Follow HEALTH, SAFETY AND SECURITY PROCEDURES</a:t>
            </a:r>
            <a:endParaRPr lang="en-AU" dirty="0"/>
          </a:p>
        </p:txBody>
      </p:sp>
      <p:pic>
        <p:nvPicPr>
          <p:cNvPr id="10" name="Content Placeholder 9" descr="books4.jpg"/>
          <p:cNvPicPr>
            <a:picLocks noGrp="1" noChangeAspect="1"/>
          </p:cNvPicPr>
          <p:nvPr>
            <p:ph sz="half" idx="1"/>
          </p:nvPr>
        </p:nvPicPr>
        <p:blipFill>
          <a:blip r:embed="rId3" cstate="print"/>
          <a:stretch>
            <a:fillRect/>
          </a:stretch>
        </p:blipFill>
        <p:spPr>
          <a:xfrm>
            <a:off x="0" y="0"/>
            <a:ext cx="2172305" cy="6858000"/>
          </a:xfrm>
        </p:spPr>
      </p:pic>
      <p:pic>
        <p:nvPicPr>
          <p:cNvPr id="12" name="Picture 11"/>
          <p:cNvPicPr/>
          <p:nvPr/>
        </p:nvPicPr>
        <p:blipFill>
          <a:blip r:embed="rId4" cstate="print"/>
          <a:stretch>
            <a:fillRect/>
          </a:stretch>
        </p:blipFill>
        <p:spPr bwMode="auto">
          <a:xfrm>
            <a:off x="7706209" y="0"/>
            <a:ext cx="1437791" cy="1173707"/>
          </a:xfrm>
          <a:prstGeom prst="rect">
            <a:avLst/>
          </a:prstGeom>
          <a:noFill/>
          <a:ln w="9525">
            <a:noFill/>
            <a:miter lim="800000"/>
            <a:headEnd/>
            <a:tailEnd/>
          </a:ln>
        </p:spPr>
      </p:pic>
      <p:sp>
        <p:nvSpPr>
          <p:cNvPr id="5" name="TextBox 4"/>
          <p:cNvSpPr txBox="1"/>
          <p:nvPr/>
        </p:nvSpPr>
        <p:spPr>
          <a:xfrm>
            <a:off x="2555776" y="1844824"/>
            <a:ext cx="6336704" cy="5016758"/>
          </a:xfrm>
          <a:prstGeom prst="rect">
            <a:avLst/>
          </a:prstGeom>
          <a:noFill/>
        </p:spPr>
        <p:txBody>
          <a:bodyPr wrap="square" rtlCol="0">
            <a:spAutoFit/>
          </a:bodyPr>
          <a:lstStyle/>
          <a:p>
            <a:r>
              <a:rPr lang="en-AU" sz="3200" b="1" u="sng" dirty="0" smtClean="0">
                <a:latin typeface="Arial" pitchFamily="34" charset="0"/>
                <a:cs typeface="Arial" pitchFamily="34" charset="0"/>
              </a:rPr>
              <a:t>Activity 7</a:t>
            </a:r>
            <a:endParaRPr lang="en-US" sz="3200" b="1" u="sng" dirty="0" smtClean="0">
              <a:latin typeface="Arial" pitchFamily="34" charset="0"/>
              <a:cs typeface="Arial" pitchFamily="34" charset="0"/>
            </a:endParaRPr>
          </a:p>
          <a:p>
            <a:endParaRPr lang="en-AU" b="1" dirty="0" smtClean="0">
              <a:latin typeface="Arial" pitchFamily="34" charset="0"/>
              <a:cs typeface="Arial" pitchFamily="34" charset="0"/>
            </a:endParaRPr>
          </a:p>
          <a:p>
            <a:r>
              <a:rPr lang="en-AU" b="1" dirty="0" smtClean="0">
                <a:latin typeface="Arial" pitchFamily="34" charset="0"/>
                <a:cs typeface="Arial" pitchFamily="34" charset="0"/>
              </a:rPr>
              <a:t>CASE STUDY</a:t>
            </a:r>
          </a:p>
          <a:p>
            <a:endParaRPr lang="en-US" b="1" dirty="0" smtClean="0">
              <a:latin typeface="Arial" pitchFamily="34" charset="0"/>
              <a:cs typeface="Arial" pitchFamily="34" charset="0"/>
            </a:endParaRPr>
          </a:p>
          <a:p>
            <a:r>
              <a:rPr lang="en-AU" dirty="0" smtClean="0">
                <a:latin typeface="Arial" pitchFamily="34" charset="0"/>
                <a:cs typeface="Arial" pitchFamily="34" charset="0"/>
              </a:rPr>
              <a:t>John is a new employee. His Supervisor has trained him how to safely and correctly move and stack all the heavy cartons to the storeroom, when they are delivered.  A trolley is provided for this.</a:t>
            </a:r>
            <a:endParaRPr lang="en-US" dirty="0" smtClean="0">
              <a:latin typeface="Arial" pitchFamily="34" charset="0"/>
              <a:cs typeface="Arial" pitchFamily="34" charset="0"/>
            </a:endParaRPr>
          </a:p>
          <a:p>
            <a:r>
              <a:rPr lang="en-AU" dirty="0" smtClean="0">
                <a:latin typeface="Arial" pitchFamily="34" charset="0"/>
                <a:cs typeface="Arial" pitchFamily="34" charset="0"/>
              </a:rPr>
              <a:t> </a:t>
            </a:r>
            <a:endParaRPr lang="en-US" dirty="0" smtClean="0">
              <a:latin typeface="Arial" pitchFamily="34" charset="0"/>
              <a:cs typeface="Arial" pitchFamily="34" charset="0"/>
            </a:endParaRPr>
          </a:p>
          <a:p>
            <a:r>
              <a:rPr lang="en-AU" dirty="0" smtClean="0">
                <a:latin typeface="Arial" pitchFamily="34" charset="0"/>
                <a:cs typeface="Arial" pitchFamily="34" charset="0"/>
              </a:rPr>
              <a:t>John decided that the cartons were not that heavy, so he stacked one on top of the other and picked them up. He could not be bothered to go into the storeroom to collect the trolley.</a:t>
            </a:r>
            <a:endParaRPr lang="en-US" dirty="0" smtClean="0">
              <a:latin typeface="Arial" pitchFamily="34" charset="0"/>
              <a:cs typeface="Arial" pitchFamily="34" charset="0"/>
            </a:endParaRPr>
          </a:p>
          <a:p>
            <a:r>
              <a:rPr lang="en-AU" dirty="0" smtClean="0">
                <a:latin typeface="Arial" pitchFamily="34" charset="0"/>
                <a:cs typeface="Arial" pitchFamily="34" charset="0"/>
              </a:rPr>
              <a:t> </a:t>
            </a:r>
            <a:endParaRPr lang="en-US" dirty="0" smtClean="0">
              <a:latin typeface="Arial" pitchFamily="34" charset="0"/>
              <a:cs typeface="Arial" pitchFamily="34" charset="0"/>
            </a:endParaRPr>
          </a:p>
          <a:p>
            <a:r>
              <a:rPr lang="en-AU" dirty="0" smtClean="0">
                <a:latin typeface="Arial" pitchFamily="34" charset="0"/>
                <a:cs typeface="Arial" pitchFamily="34" charset="0"/>
              </a:rPr>
              <a:t>As he started to stand up he felt a pain in his back. He continued to lift the cartons and carry them to the store.</a:t>
            </a:r>
            <a:endParaRPr lang="en-US" dirty="0" smtClean="0">
              <a:latin typeface="Arial" pitchFamily="34" charset="0"/>
              <a:cs typeface="Arial" pitchFamily="34" charset="0"/>
            </a:endParaRPr>
          </a:p>
          <a:p>
            <a:r>
              <a:rPr lang="en-AU" dirty="0" smtClean="0">
                <a:latin typeface="Arial" pitchFamily="34" charset="0"/>
                <a:cs typeface="Arial" pitchFamily="34" charset="0"/>
              </a:rPr>
              <a:t> </a:t>
            </a:r>
            <a:endParaRPr lang="en-US" dirty="0" smtClean="0">
              <a:latin typeface="Arial" pitchFamily="34" charset="0"/>
              <a:cs typeface="Arial" pitchFamily="34" charset="0"/>
            </a:endParaRP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571736" y="285728"/>
            <a:ext cx="3810000" cy="1357322"/>
          </a:xfrm>
        </p:spPr>
        <p:style>
          <a:lnRef idx="0">
            <a:schemeClr val="accent5"/>
          </a:lnRef>
          <a:fillRef idx="3">
            <a:schemeClr val="accent5"/>
          </a:fillRef>
          <a:effectRef idx="3">
            <a:schemeClr val="accent5"/>
          </a:effectRef>
          <a:fontRef idx="minor">
            <a:schemeClr val="lt1"/>
          </a:fontRef>
        </p:style>
        <p:txBody>
          <a:bodyPr/>
          <a:lstStyle/>
          <a:p>
            <a:r>
              <a:rPr lang="en-AU" dirty="0" smtClean="0"/>
              <a:t>SITXOHS001B</a:t>
            </a:r>
            <a:br>
              <a:rPr lang="en-AU" dirty="0" smtClean="0"/>
            </a:br>
            <a:r>
              <a:rPr lang="en-AU" dirty="0" smtClean="0"/>
              <a:t>Follow HEALTH, SAFETY AND SECURITY PROCEDURES</a:t>
            </a:r>
            <a:endParaRPr lang="en-AU" dirty="0"/>
          </a:p>
        </p:txBody>
      </p:sp>
      <p:pic>
        <p:nvPicPr>
          <p:cNvPr id="10" name="Content Placeholder 9" descr="books4.jpg"/>
          <p:cNvPicPr>
            <a:picLocks noGrp="1" noChangeAspect="1"/>
          </p:cNvPicPr>
          <p:nvPr>
            <p:ph sz="half" idx="1"/>
          </p:nvPr>
        </p:nvPicPr>
        <p:blipFill>
          <a:blip r:embed="rId3" cstate="print"/>
          <a:stretch>
            <a:fillRect/>
          </a:stretch>
        </p:blipFill>
        <p:spPr>
          <a:xfrm>
            <a:off x="0" y="0"/>
            <a:ext cx="2172305" cy="6858000"/>
          </a:xfrm>
        </p:spPr>
      </p:pic>
      <p:pic>
        <p:nvPicPr>
          <p:cNvPr id="12" name="Picture 11"/>
          <p:cNvPicPr/>
          <p:nvPr/>
        </p:nvPicPr>
        <p:blipFill>
          <a:blip r:embed="rId4" cstate="print"/>
          <a:stretch>
            <a:fillRect/>
          </a:stretch>
        </p:blipFill>
        <p:spPr bwMode="auto">
          <a:xfrm>
            <a:off x="7706209" y="0"/>
            <a:ext cx="1437791" cy="1173707"/>
          </a:xfrm>
          <a:prstGeom prst="rect">
            <a:avLst/>
          </a:prstGeom>
          <a:noFill/>
          <a:ln w="9525">
            <a:noFill/>
            <a:miter lim="800000"/>
            <a:headEnd/>
            <a:tailEnd/>
          </a:ln>
        </p:spPr>
      </p:pic>
      <p:sp>
        <p:nvSpPr>
          <p:cNvPr id="5" name="TextBox 4"/>
          <p:cNvSpPr txBox="1"/>
          <p:nvPr/>
        </p:nvSpPr>
        <p:spPr>
          <a:xfrm>
            <a:off x="2555776" y="1844824"/>
            <a:ext cx="6336704" cy="3585597"/>
          </a:xfrm>
          <a:prstGeom prst="rect">
            <a:avLst/>
          </a:prstGeom>
          <a:noFill/>
        </p:spPr>
        <p:txBody>
          <a:bodyPr wrap="square" rtlCol="0">
            <a:spAutoFit/>
          </a:bodyPr>
          <a:lstStyle/>
          <a:p>
            <a:r>
              <a:rPr lang="en-AU" sz="3200" b="1" u="sng" dirty="0" smtClean="0">
                <a:latin typeface="Arial" pitchFamily="34" charset="0"/>
                <a:cs typeface="Arial" pitchFamily="34" charset="0"/>
              </a:rPr>
              <a:t>Activity 7 (cont.)</a:t>
            </a:r>
            <a:endParaRPr lang="en-US" sz="3200" b="1" u="sng" dirty="0" smtClean="0">
              <a:latin typeface="Arial" pitchFamily="34" charset="0"/>
              <a:cs typeface="Arial" pitchFamily="34" charset="0"/>
            </a:endParaRPr>
          </a:p>
          <a:p>
            <a:r>
              <a:rPr lang="en-AU" dirty="0" smtClean="0">
                <a:latin typeface="Arial" pitchFamily="34" charset="0"/>
                <a:cs typeface="Arial" pitchFamily="34" charset="0"/>
              </a:rPr>
              <a:t> </a:t>
            </a:r>
            <a:endParaRPr lang="en-US" dirty="0" smtClean="0">
              <a:latin typeface="Arial" pitchFamily="34" charset="0"/>
              <a:cs typeface="Arial" pitchFamily="34" charset="0"/>
            </a:endParaRPr>
          </a:p>
          <a:p>
            <a:r>
              <a:rPr lang="en-AU" dirty="0" smtClean="0">
                <a:latin typeface="Arial" pitchFamily="34" charset="0"/>
                <a:cs typeface="Arial" pitchFamily="34" charset="0"/>
              </a:rPr>
              <a:t>The cartons were too high for him to see over them and next thing he knew he was falling. </a:t>
            </a:r>
            <a:endParaRPr lang="en-US" dirty="0" smtClean="0">
              <a:latin typeface="Arial" pitchFamily="34" charset="0"/>
              <a:cs typeface="Arial" pitchFamily="34" charset="0"/>
            </a:endParaRPr>
          </a:p>
          <a:p>
            <a:r>
              <a:rPr lang="en-AU" dirty="0" smtClean="0">
                <a:latin typeface="Arial" pitchFamily="34" charset="0"/>
                <a:cs typeface="Arial" pitchFamily="34" charset="0"/>
              </a:rPr>
              <a:t> </a:t>
            </a:r>
            <a:endParaRPr lang="en-US" dirty="0" smtClean="0">
              <a:latin typeface="Arial" pitchFamily="34" charset="0"/>
              <a:cs typeface="Arial" pitchFamily="34" charset="0"/>
            </a:endParaRPr>
          </a:p>
          <a:p>
            <a:r>
              <a:rPr lang="en-AU" b="1" i="1" dirty="0" smtClean="0">
                <a:latin typeface="Arial" pitchFamily="34" charset="0"/>
                <a:cs typeface="Arial" pitchFamily="34" charset="0"/>
              </a:rPr>
              <a:t>RESULT</a:t>
            </a:r>
            <a:r>
              <a:rPr lang="en-AU" dirty="0" smtClean="0">
                <a:latin typeface="Arial" pitchFamily="34" charset="0"/>
                <a:cs typeface="Arial" pitchFamily="34" charset="0"/>
              </a:rPr>
              <a:t>: One broken leg and an injured back, three days after starting a new job.</a:t>
            </a:r>
            <a:endParaRPr lang="en-US" dirty="0" smtClean="0">
              <a:latin typeface="Arial" pitchFamily="34" charset="0"/>
              <a:cs typeface="Arial" pitchFamily="34" charset="0"/>
            </a:endParaRPr>
          </a:p>
          <a:p>
            <a:r>
              <a:rPr lang="en-AU" dirty="0" smtClean="0">
                <a:latin typeface="Arial" pitchFamily="34" charset="0"/>
                <a:cs typeface="Arial" pitchFamily="34" charset="0"/>
              </a:rPr>
              <a:t> </a:t>
            </a:r>
            <a:endParaRPr lang="en-US" dirty="0" smtClean="0">
              <a:latin typeface="Arial" pitchFamily="34" charset="0"/>
              <a:cs typeface="Arial" pitchFamily="34" charset="0"/>
            </a:endParaRPr>
          </a:p>
          <a:p>
            <a:pPr marL="342900" indent="-342900">
              <a:spcBef>
                <a:spcPts val="600"/>
              </a:spcBef>
              <a:buFont typeface="+mj-lt"/>
              <a:buAutoNum type="arabicPeriod"/>
            </a:pPr>
            <a:r>
              <a:rPr lang="en-AU" dirty="0" smtClean="0">
                <a:latin typeface="Arial" pitchFamily="34" charset="0"/>
                <a:cs typeface="Arial" pitchFamily="34" charset="0"/>
              </a:rPr>
              <a:t>What are the employer’s duties of care? </a:t>
            </a:r>
            <a:endParaRPr lang="en-US" dirty="0" smtClean="0">
              <a:latin typeface="Arial" pitchFamily="34" charset="0"/>
              <a:cs typeface="Arial" pitchFamily="34" charset="0"/>
            </a:endParaRPr>
          </a:p>
          <a:p>
            <a:pPr marL="342900" indent="-342900">
              <a:spcBef>
                <a:spcPts val="600"/>
              </a:spcBef>
              <a:buFont typeface="+mj-lt"/>
              <a:buAutoNum type="arabicPeriod"/>
            </a:pPr>
            <a:r>
              <a:rPr lang="en-AU" dirty="0" smtClean="0">
                <a:latin typeface="Arial" pitchFamily="34" charset="0"/>
                <a:cs typeface="Arial" pitchFamily="34" charset="0"/>
              </a:rPr>
              <a:t>What are John’s duties of care? </a:t>
            </a:r>
            <a:endParaRPr lang="en-US" dirty="0" smtClean="0">
              <a:latin typeface="Arial" pitchFamily="34" charset="0"/>
              <a:cs typeface="Arial" pitchFamily="34" charset="0"/>
            </a:endParaRPr>
          </a:p>
          <a:p>
            <a:pPr marL="342900" indent="-342900">
              <a:spcBef>
                <a:spcPts val="600"/>
              </a:spcBef>
              <a:buFont typeface="+mj-lt"/>
              <a:buAutoNum type="arabicPeriod"/>
            </a:pPr>
            <a:r>
              <a:rPr lang="en-AU" dirty="0" smtClean="0">
                <a:latin typeface="Arial" pitchFamily="34" charset="0"/>
                <a:cs typeface="Arial" pitchFamily="34" charset="0"/>
              </a:rPr>
              <a:t>What duties of care where broken and by who? </a:t>
            </a:r>
            <a:endParaRPr lang="en-US" dirty="0">
              <a:latin typeface="Arial" pitchFamily="34" charset="0"/>
              <a:cs typeface="Arial" pitchFamily="34" charset="0"/>
            </a:endParaRP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571736" y="285728"/>
            <a:ext cx="3810000" cy="1357322"/>
          </a:xfrm>
        </p:spPr>
        <p:style>
          <a:lnRef idx="0">
            <a:schemeClr val="accent5"/>
          </a:lnRef>
          <a:fillRef idx="3">
            <a:schemeClr val="accent5"/>
          </a:fillRef>
          <a:effectRef idx="3">
            <a:schemeClr val="accent5"/>
          </a:effectRef>
          <a:fontRef idx="minor">
            <a:schemeClr val="lt1"/>
          </a:fontRef>
        </p:style>
        <p:txBody>
          <a:bodyPr/>
          <a:lstStyle/>
          <a:p>
            <a:r>
              <a:rPr lang="en-AU" dirty="0" smtClean="0"/>
              <a:t>SITXOHS001B</a:t>
            </a:r>
            <a:br>
              <a:rPr lang="en-AU" dirty="0" smtClean="0"/>
            </a:br>
            <a:r>
              <a:rPr lang="en-AU" dirty="0" smtClean="0"/>
              <a:t>Follow HEALTH, SAFETY AND SECURITY PROCEDURES</a:t>
            </a:r>
            <a:endParaRPr lang="en-AU" dirty="0"/>
          </a:p>
        </p:txBody>
      </p:sp>
      <p:pic>
        <p:nvPicPr>
          <p:cNvPr id="10" name="Content Placeholder 9" descr="books4.jpg"/>
          <p:cNvPicPr>
            <a:picLocks noGrp="1" noChangeAspect="1"/>
          </p:cNvPicPr>
          <p:nvPr>
            <p:ph sz="half" idx="1"/>
          </p:nvPr>
        </p:nvPicPr>
        <p:blipFill>
          <a:blip r:embed="rId3" cstate="print"/>
          <a:stretch>
            <a:fillRect/>
          </a:stretch>
        </p:blipFill>
        <p:spPr>
          <a:xfrm>
            <a:off x="0" y="0"/>
            <a:ext cx="2172305" cy="6858000"/>
          </a:xfrm>
        </p:spPr>
      </p:pic>
      <p:pic>
        <p:nvPicPr>
          <p:cNvPr id="12" name="Picture 11"/>
          <p:cNvPicPr/>
          <p:nvPr/>
        </p:nvPicPr>
        <p:blipFill>
          <a:blip r:embed="rId4" cstate="print"/>
          <a:stretch>
            <a:fillRect/>
          </a:stretch>
        </p:blipFill>
        <p:spPr bwMode="auto">
          <a:xfrm>
            <a:off x="7706209" y="0"/>
            <a:ext cx="1437791" cy="1173707"/>
          </a:xfrm>
          <a:prstGeom prst="rect">
            <a:avLst/>
          </a:prstGeom>
          <a:noFill/>
          <a:ln w="9525">
            <a:noFill/>
            <a:miter lim="800000"/>
            <a:headEnd/>
            <a:tailEnd/>
          </a:ln>
        </p:spPr>
      </p:pic>
      <p:sp>
        <p:nvSpPr>
          <p:cNvPr id="191489" name="Rectangle 1"/>
          <p:cNvSpPr>
            <a:spLocks noChangeArrowheads="1"/>
          </p:cNvSpPr>
          <p:nvPr/>
        </p:nvSpPr>
        <p:spPr bwMode="auto">
          <a:xfrm>
            <a:off x="2483768" y="2852936"/>
            <a:ext cx="6192688" cy="1146407"/>
          </a:xfrm>
          <a:prstGeom prst="rect">
            <a:avLst/>
          </a:prstGeom>
          <a:noFill/>
          <a:ln w="9525">
            <a:noFill/>
            <a:miter lim="800000"/>
            <a:headEnd/>
            <a:tailEnd/>
          </a:ln>
          <a:effectLst/>
        </p:spPr>
        <p:txBody>
          <a:bodyPr vert="horz" wrap="square" lIns="91440" tIns="152352" rIns="91440" bIns="38088" numCol="1" anchor="ctr" anchorCtr="0" compatLnSpc="1">
            <a:prstTxWarp prst="textNoShape">
              <a:avLst/>
            </a:prstTxWarp>
            <a:spAutoFit/>
          </a:bodyPr>
          <a:lstStyle/>
          <a:p>
            <a:pPr hangingPunct="0">
              <a:buNone/>
            </a:pPr>
            <a:r>
              <a:rPr lang="en-AU" sz="2000" dirty="0" smtClean="0">
                <a:latin typeface="Arial" pitchFamily="34" charset="0"/>
                <a:cs typeface="Arial" pitchFamily="34" charset="0"/>
              </a:rPr>
              <a:t>These </a:t>
            </a:r>
            <a:r>
              <a:rPr lang="en-AU" sz="2000" dirty="0" err="1" smtClean="0">
                <a:latin typeface="Arial" pitchFamily="34" charset="0"/>
                <a:cs typeface="Arial" pitchFamily="34" charset="0"/>
              </a:rPr>
              <a:t>PowerPoints</a:t>
            </a:r>
            <a:r>
              <a:rPr lang="en-AU" sz="2000" dirty="0" smtClean="0">
                <a:latin typeface="Arial" pitchFamily="34" charset="0"/>
                <a:cs typeface="Arial" pitchFamily="34" charset="0"/>
              </a:rPr>
              <a:t> are designed to match </a:t>
            </a:r>
            <a:r>
              <a:rPr lang="en-AU" sz="2000" smtClean="0">
                <a:latin typeface="Arial" pitchFamily="34" charset="0"/>
                <a:cs typeface="Arial" pitchFamily="34" charset="0"/>
              </a:rPr>
              <a:t>Version </a:t>
            </a:r>
            <a:r>
              <a:rPr lang="en-AU" sz="2000" smtClean="0">
                <a:latin typeface="Arial" pitchFamily="34" charset="0"/>
                <a:cs typeface="Arial" pitchFamily="34" charset="0"/>
              </a:rPr>
              <a:t>2.3 </a:t>
            </a:r>
            <a:r>
              <a:rPr lang="en-AU" sz="2000" dirty="0" smtClean="0">
                <a:latin typeface="Arial" pitchFamily="34" charset="0"/>
                <a:cs typeface="Arial" pitchFamily="34" charset="0"/>
              </a:rPr>
              <a:t>of the student resource</a:t>
            </a:r>
            <a:r>
              <a:rPr lang="en-AU" sz="2400" dirty="0" smtClean="0"/>
              <a:t>.</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A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571736" y="285728"/>
            <a:ext cx="3810000" cy="1357322"/>
          </a:xfrm>
        </p:spPr>
        <p:style>
          <a:lnRef idx="0">
            <a:schemeClr val="accent5"/>
          </a:lnRef>
          <a:fillRef idx="3">
            <a:schemeClr val="accent5"/>
          </a:fillRef>
          <a:effectRef idx="3">
            <a:schemeClr val="accent5"/>
          </a:effectRef>
          <a:fontRef idx="minor">
            <a:schemeClr val="lt1"/>
          </a:fontRef>
        </p:style>
        <p:txBody>
          <a:bodyPr/>
          <a:lstStyle/>
          <a:p>
            <a:r>
              <a:rPr lang="en-AU" dirty="0" smtClean="0"/>
              <a:t>SITXOHS001B</a:t>
            </a:r>
            <a:br>
              <a:rPr lang="en-AU" dirty="0" smtClean="0"/>
            </a:br>
            <a:r>
              <a:rPr lang="en-AU" dirty="0" smtClean="0"/>
              <a:t>Follow HEALTH, SAFETY AND SECURITY PROCEDURES</a:t>
            </a:r>
            <a:endParaRPr lang="en-AU" dirty="0"/>
          </a:p>
        </p:txBody>
      </p:sp>
      <p:pic>
        <p:nvPicPr>
          <p:cNvPr id="10" name="Content Placeholder 9" descr="books4.jpg"/>
          <p:cNvPicPr>
            <a:picLocks noGrp="1" noChangeAspect="1"/>
          </p:cNvPicPr>
          <p:nvPr>
            <p:ph sz="half" idx="1"/>
          </p:nvPr>
        </p:nvPicPr>
        <p:blipFill>
          <a:blip r:embed="rId3" cstate="print"/>
          <a:stretch>
            <a:fillRect/>
          </a:stretch>
        </p:blipFill>
        <p:spPr>
          <a:xfrm>
            <a:off x="0" y="0"/>
            <a:ext cx="2172305" cy="6858000"/>
          </a:xfrm>
        </p:spPr>
      </p:pic>
      <p:pic>
        <p:nvPicPr>
          <p:cNvPr id="12" name="Picture 11"/>
          <p:cNvPicPr/>
          <p:nvPr/>
        </p:nvPicPr>
        <p:blipFill>
          <a:blip r:embed="rId4" cstate="print"/>
          <a:stretch>
            <a:fillRect/>
          </a:stretch>
        </p:blipFill>
        <p:spPr bwMode="auto">
          <a:xfrm>
            <a:off x="7706209" y="0"/>
            <a:ext cx="1437791" cy="1173707"/>
          </a:xfrm>
          <a:prstGeom prst="rect">
            <a:avLst/>
          </a:prstGeom>
          <a:noFill/>
          <a:ln w="9525">
            <a:noFill/>
            <a:miter lim="800000"/>
            <a:headEnd/>
            <a:tailEnd/>
          </a:ln>
        </p:spPr>
      </p:pic>
      <p:sp>
        <p:nvSpPr>
          <p:cNvPr id="5" name="TextBox 4"/>
          <p:cNvSpPr txBox="1"/>
          <p:nvPr/>
        </p:nvSpPr>
        <p:spPr>
          <a:xfrm>
            <a:off x="2555776" y="1772816"/>
            <a:ext cx="6408712" cy="5216813"/>
          </a:xfrm>
          <a:prstGeom prst="rect">
            <a:avLst/>
          </a:prstGeom>
          <a:noFill/>
        </p:spPr>
        <p:txBody>
          <a:bodyPr wrap="square" rtlCol="0">
            <a:spAutoFit/>
          </a:bodyPr>
          <a:lstStyle/>
          <a:p>
            <a:r>
              <a:rPr lang="en-AU" b="1" dirty="0" smtClean="0">
                <a:latin typeface="Arial" pitchFamily="34" charset="0"/>
                <a:cs typeface="Arial" pitchFamily="34" charset="0"/>
              </a:rPr>
              <a:t>Unsafe working conditions and practices</a:t>
            </a:r>
          </a:p>
          <a:p>
            <a:endParaRPr lang="en-US" dirty="0" smtClean="0">
              <a:latin typeface="Arial" pitchFamily="34" charset="0"/>
              <a:cs typeface="Arial" pitchFamily="34" charset="0"/>
            </a:endParaRPr>
          </a:p>
          <a:p>
            <a:r>
              <a:rPr lang="en-AU" dirty="0" smtClean="0">
                <a:latin typeface="Arial" pitchFamily="34" charset="0"/>
                <a:cs typeface="Arial" pitchFamily="34" charset="0"/>
              </a:rPr>
              <a:t>Accidents don’t usually just happen. They are often a combination of factors that are the cause of the accident. Unsafe working conditions and practices can lead to injury, illness or even death.</a:t>
            </a:r>
            <a:endParaRPr lang="en-US" dirty="0" smtClean="0">
              <a:latin typeface="Arial" pitchFamily="34" charset="0"/>
              <a:cs typeface="Arial" pitchFamily="34" charset="0"/>
            </a:endParaRPr>
          </a:p>
          <a:p>
            <a:pPr>
              <a:spcBef>
                <a:spcPts val="600"/>
              </a:spcBef>
              <a:buBlip>
                <a:blip r:embed="rId5"/>
              </a:buBlip>
            </a:pPr>
            <a:r>
              <a:rPr lang="en-AU" dirty="0" smtClean="0">
                <a:latin typeface="Arial" pitchFamily="34" charset="0"/>
                <a:cs typeface="Arial" pitchFamily="34" charset="0"/>
              </a:rPr>
              <a:t>Hazards</a:t>
            </a:r>
            <a:endParaRPr lang="en-US" i="1" dirty="0" smtClean="0">
              <a:latin typeface="Arial" pitchFamily="34" charset="0"/>
              <a:cs typeface="Arial" pitchFamily="34" charset="0"/>
            </a:endParaRPr>
          </a:p>
          <a:p>
            <a:pPr>
              <a:spcBef>
                <a:spcPts val="600"/>
              </a:spcBef>
              <a:buBlip>
                <a:blip r:embed="rId5"/>
              </a:buBlip>
            </a:pPr>
            <a:r>
              <a:rPr lang="en-US" dirty="0" smtClean="0">
                <a:latin typeface="Arial" pitchFamily="34" charset="0"/>
                <a:cs typeface="Arial" pitchFamily="34" charset="0"/>
              </a:rPr>
              <a:t>Obstructions</a:t>
            </a:r>
          </a:p>
          <a:p>
            <a:pPr>
              <a:spcBef>
                <a:spcPts val="600"/>
              </a:spcBef>
              <a:buBlip>
                <a:blip r:embed="rId5"/>
              </a:buBlip>
            </a:pPr>
            <a:r>
              <a:rPr lang="en-US" dirty="0" smtClean="0">
                <a:latin typeface="Arial" pitchFamily="34" charset="0"/>
                <a:cs typeface="Arial" pitchFamily="34" charset="0"/>
              </a:rPr>
              <a:t>Spills</a:t>
            </a:r>
          </a:p>
          <a:p>
            <a:pPr>
              <a:spcBef>
                <a:spcPts val="600"/>
              </a:spcBef>
              <a:buBlip>
                <a:blip r:embed="rId5"/>
              </a:buBlip>
            </a:pPr>
            <a:r>
              <a:rPr lang="en-AU" dirty="0" smtClean="0">
                <a:latin typeface="Arial" pitchFamily="34" charset="0"/>
                <a:cs typeface="Arial" pitchFamily="34" charset="0"/>
              </a:rPr>
              <a:t>Poor maintenance</a:t>
            </a:r>
            <a:endParaRPr lang="en-US" dirty="0" smtClean="0">
              <a:latin typeface="Arial" pitchFamily="34" charset="0"/>
              <a:cs typeface="Arial" pitchFamily="34" charset="0"/>
            </a:endParaRPr>
          </a:p>
          <a:p>
            <a:pPr>
              <a:spcBef>
                <a:spcPts val="600"/>
              </a:spcBef>
              <a:buBlip>
                <a:blip r:embed="rId5"/>
              </a:buBlip>
            </a:pPr>
            <a:r>
              <a:rPr lang="en-AU" dirty="0" smtClean="0">
                <a:latin typeface="Arial" pitchFamily="34" charset="0"/>
                <a:cs typeface="Arial" pitchFamily="34" charset="0"/>
              </a:rPr>
              <a:t>No safety guards on machinery or equipment</a:t>
            </a:r>
            <a:endParaRPr lang="en-US" dirty="0" smtClean="0">
              <a:latin typeface="Arial" pitchFamily="34" charset="0"/>
              <a:cs typeface="Arial" pitchFamily="34" charset="0"/>
            </a:endParaRPr>
          </a:p>
          <a:p>
            <a:pPr>
              <a:spcBef>
                <a:spcPts val="600"/>
              </a:spcBef>
              <a:buBlip>
                <a:blip r:embed="rId5"/>
              </a:buBlip>
            </a:pPr>
            <a:r>
              <a:rPr lang="en-US" dirty="0" smtClean="0">
                <a:latin typeface="Arial" pitchFamily="34" charset="0"/>
                <a:cs typeface="Arial" pitchFamily="34" charset="0"/>
              </a:rPr>
              <a:t>Poor lighting</a:t>
            </a:r>
          </a:p>
          <a:p>
            <a:pPr>
              <a:spcBef>
                <a:spcPts val="600"/>
              </a:spcBef>
              <a:buBlip>
                <a:blip r:embed="rId5"/>
              </a:buBlip>
            </a:pPr>
            <a:r>
              <a:rPr lang="en-AU" dirty="0" smtClean="0">
                <a:latin typeface="Arial" pitchFamily="34" charset="0"/>
                <a:cs typeface="Arial" pitchFamily="34" charset="0"/>
              </a:rPr>
              <a:t>Incorrect storage</a:t>
            </a:r>
            <a:endParaRPr lang="en-US" dirty="0" smtClean="0">
              <a:latin typeface="Arial" pitchFamily="34" charset="0"/>
              <a:cs typeface="Arial" pitchFamily="34" charset="0"/>
            </a:endParaRPr>
          </a:p>
          <a:p>
            <a:pPr>
              <a:spcBef>
                <a:spcPts val="600"/>
              </a:spcBef>
              <a:buBlip>
                <a:blip r:embed="rId5"/>
              </a:buBlip>
            </a:pPr>
            <a:r>
              <a:rPr lang="en-US" dirty="0" smtClean="0">
                <a:latin typeface="Arial" pitchFamily="34" charset="0"/>
                <a:cs typeface="Arial" pitchFamily="34" charset="0"/>
              </a:rPr>
              <a:t>Unsafe shelving</a:t>
            </a:r>
          </a:p>
          <a:p>
            <a:pPr>
              <a:spcBef>
                <a:spcPts val="600"/>
              </a:spcBef>
              <a:buBlip>
                <a:blip r:embed="rId5"/>
              </a:buBlip>
            </a:pPr>
            <a:r>
              <a:rPr lang="en-AU" dirty="0" smtClean="0">
                <a:latin typeface="Arial" pitchFamily="34" charset="0"/>
                <a:cs typeface="Arial" pitchFamily="34" charset="0"/>
              </a:rPr>
              <a:t>Incorrect use of equipment</a:t>
            </a:r>
            <a:endParaRPr lang="en-US" dirty="0" smtClean="0">
              <a:latin typeface="Arial" pitchFamily="34" charset="0"/>
              <a:cs typeface="Arial" pitchFamily="34" charset="0"/>
            </a:endParaRPr>
          </a:p>
          <a:p>
            <a:endParaRPr lang="en-US" dirty="0"/>
          </a:p>
        </p:txBody>
      </p:sp>
      <p:pic>
        <p:nvPicPr>
          <p:cNvPr id="6" name="Picture 5" descr="cor03-14low"/>
          <p:cNvPicPr/>
          <p:nvPr/>
        </p:nvPicPr>
        <p:blipFill>
          <a:blip r:embed="rId6" cstate="print">
            <a:biLevel thresh="50000"/>
          </a:blip>
          <a:srcRect/>
          <a:stretch>
            <a:fillRect/>
          </a:stretch>
        </p:blipFill>
        <p:spPr bwMode="auto">
          <a:xfrm>
            <a:off x="6660232" y="3501008"/>
            <a:ext cx="1437611" cy="1148316"/>
          </a:xfrm>
          <a:prstGeom prst="rect">
            <a:avLst/>
          </a:prstGeom>
          <a:noFill/>
          <a:ln w="9525">
            <a:noFill/>
            <a:miter lim="800000"/>
            <a:headEnd/>
            <a:tailEnd/>
          </a:ln>
        </p:spPr>
      </p:pic>
      <p:pic>
        <p:nvPicPr>
          <p:cNvPr id="8" name="Picture 7" descr="cor03-12low"/>
          <p:cNvPicPr/>
          <p:nvPr/>
        </p:nvPicPr>
        <p:blipFill>
          <a:blip r:embed="rId7" cstate="print">
            <a:biLevel thresh="50000"/>
          </a:blip>
          <a:srcRect/>
          <a:stretch>
            <a:fillRect/>
          </a:stretch>
        </p:blipFill>
        <p:spPr bwMode="auto">
          <a:xfrm>
            <a:off x="7740352" y="5013176"/>
            <a:ext cx="1078481" cy="1456660"/>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571736" y="285728"/>
            <a:ext cx="3810000" cy="1357322"/>
          </a:xfrm>
        </p:spPr>
        <p:style>
          <a:lnRef idx="0">
            <a:schemeClr val="accent5"/>
          </a:lnRef>
          <a:fillRef idx="3">
            <a:schemeClr val="accent5"/>
          </a:fillRef>
          <a:effectRef idx="3">
            <a:schemeClr val="accent5"/>
          </a:effectRef>
          <a:fontRef idx="minor">
            <a:schemeClr val="lt1"/>
          </a:fontRef>
        </p:style>
        <p:txBody>
          <a:bodyPr/>
          <a:lstStyle/>
          <a:p>
            <a:r>
              <a:rPr lang="en-AU" dirty="0" smtClean="0"/>
              <a:t>SITXOHS001B</a:t>
            </a:r>
            <a:br>
              <a:rPr lang="en-AU" dirty="0" smtClean="0"/>
            </a:br>
            <a:r>
              <a:rPr lang="en-AU" dirty="0" smtClean="0"/>
              <a:t>Follow HEALTH, SAFETY AND SECURITY PROCEDURES</a:t>
            </a:r>
            <a:endParaRPr lang="en-AU" dirty="0"/>
          </a:p>
        </p:txBody>
      </p:sp>
      <p:pic>
        <p:nvPicPr>
          <p:cNvPr id="10" name="Content Placeholder 9" descr="books4.jpg"/>
          <p:cNvPicPr>
            <a:picLocks noGrp="1" noChangeAspect="1"/>
          </p:cNvPicPr>
          <p:nvPr>
            <p:ph sz="half" idx="1"/>
          </p:nvPr>
        </p:nvPicPr>
        <p:blipFill>
          <a:blip r:embed="rId3" cstate="print"/>
          <a:stretch>
            <a:fillRect/>
          </a:stretch>
        </p:blipFill>
        <p:spPr>
          <a:xfrm>
            <a:off x="0" y="0"/>
            <a:ext cx="2172305" cy="6858000"/>
          </a:xfrm>
        </p:spPr>
      </p:pic>
      <p:pic>
        <p:nvPicPr>
          <p:cNvPr id="12" name="Picture 11"/>
          <p:cNvPicPr/>
          <p:nvPr/>
        </p:nvPicPr>
        <p:blipFill>
          <a:blip r:embed="rId4" cstate="print"/>
          <a:stretch>
            <a:fillRect/>
          </a:stretch>
        </p:blipFill>
        <p:spPr bwMode="auto">
          <a:xfrm>
            <a:off x="7706209" y="0"/>
            <a:ext cx="1437791" cy="1173707"/>
          </a:xfrm>
          <a:prstGeom prst="rect">
            <a:avLst/>
          </a:prstGeom>
          <a:noFill/>
          <a:ln w="9525">
            <a:noFill/>
            <a:miter lim="800000"/>
            <a:headEnd/>
            <a:tailEnd/>
          </a:ln>
        </p:spPr>
      </p:pic>
      <p:graphicFrame>
        <p:nvGraphicFramePr>
          <p:cNvPr id="5" name="Table 4"/>
          <p:cNvGraphicFramePr>
            <a:graphicFrameLocks noGrp="1"/>
          </p:cNvGraphicFramePr>
          <p:nvPr/>
        </p:nvGraphicFramePr>
        <p:xfrm>
          <a:off x="2339752" y="2492896"/>
          <a:ext cx="6624736" cy="4230467"/>
        </p:xfrm>
        <a:graphic>
          <a:graphicData uri="http://schemas.openxmlformats.org/drawingml/2006/table">
            <a:tbl>
              <a:tblPr/>
              <a:tblGrid>
                <a:gridCol w="1703751"/>
                <a:gridCol w="4920985"/>
              </a:tblGrid>
              <a:tr h="192379">
                <a:tc>
                  <a:txBody>
                    <a:bodyPr/>
                    <a:lstStyle/>
                    <a:p>
                      <a:pPr marL="0" marR="0" algn="ctr">
                        <a:spcBef>
                          <a:spcPts val="1200"/>
                        </a:spcBef>
                        <a:spcAft>
                          <a:spcPts val="300"/>
                        </a:spcAft>
                      </a:pPr>
                      <a:r>
                        <a:rPr lang="en-AU" sz="1400" b="1" dirty="0">
                          <a:latin typeface="Times New Roman"/>
                        </a:rPr>
                        <a:t>Injuries</a:t>
                      </a:r>
                      <a:endParaRPr lang="en-US" sz="900" b="1" dirty="0">
                        <a:latin typeface="Times New Roman"/>
                      </a:endParaRPr>
                    </a:p>
                  </a:txBody>
                  <a:tcPr marL="54107" marR="541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a:txBody>
                    <a:bodyPr/>
                    <a:lstStyle/>
                    <a:p>
                      <a:pPr marL="0" marR="0" algn="ctr">
                        <a:spcBef>
                          <a:spcPts val="1200"/>
                        </a:spcBef>
                        <a:spcAft>
                          <a:spcPts val="300"/>
                        </a:spcAft>
                      </a:pPr>
                      <a:r>
                        <a:rPr lang="en-AU" sz="1400" b="1" dirty="0">
                          <a:latin typeface="Times New Roman"/>
                        </a:rPr>
                        <a:t>Possible causes</a:t>
                      </a:r>
                      <a:endParaRPr lang="en-US" sz="900" b="1" dirty="0">
                        <a:latin typeface="Times New Roman"/>
                      </a:endParaRPr>
                    </a:p>
                  </a:txBody>
                  <a:tcPr marL="54107" marR="541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r>
              <a:tr h="336663">
                <a:tc>
                  <a:txBody>
                    <a:bodyPr/>
                    <a:lstStyle/>
                    <a:p>
                      <a:pPr marL="0" marR="0" algn="l">
                        <a:spcBef>
                          <a:spcPts val="0"/>
                        </a:spcBef>
                        <a:spcAft>
                          <a:spcPts val="0"/>
                        </a:spcAft>
                      </a:pPr>
                      <a:r>
                        <a:rPr lang="en-AU" sz="1200">
                          <a:latin typeface="Times New Roman"/>
                          <a:ea typeface="Times New Roman"/>
                        </a:rPr>
                        <a:t>Burns and scalds</a:t>
                      </a:r>
                      <a:endParaRPr lang="en-US" sz="1200">
                        <a:latin typeface="Times New Roman"/>
                        <a:ea typeface="Times New Roman"/>
                      </a:endParaRPr>
                    </a:p>
                  </a:txBody>
                  <a:tcPr marL="54107" marR="541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l">
                        <a:spcBef>
                          <a:spcPts val="0"/>
                        </a:spcBef>
                        <a:spcAft>
                          <a:spcPts val="0"/>
                        </a:spcAft>
                      </a:pPr>
                      <a:r>
                        <a:rPr lang="en-AU" sz="1200" dirty="0">
                          <a:latin typeface="Times New Roman"/>
                          <a:ea typeface="Times New Roman"/>
                        </a:rPr>
                        <a:t>Hot fat or boiling liquids, open flames, hot pipes, steam vents, electricity, chemicals, hot equipment and inattentive staff.</a:t>
                      </a:r>
                      <a:endParaRPr lang="en-US" sz="1200" dirty="0">
                        <a:latin typeface="Times New Roman"/>
                        <a:ea typeface="Times New Roman"/>
                      </a:endParaRPr>
                    </a:p>
                  </a:txBody>
                  <a:tcPr marL="54107" marR="541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673325">
                <a:tc>
                  <a:txBody>
                    <a:bodyPr/>
                    <a:lstStyle/>
                    <a:p>
                      <a:pPr marL="0" marR="0" algn="l">
                        <a:spcBef>
                          <a:spcPts val="0"/>
                        </a:spcBef>
                        <a:spcAft>
                          <a:spcPts val="0"/>
                        </a:spcAft>
                      </a:pPr>
                      <a:r>
                        <a:rPr lang="en-AU" sz="1200" dirty="0">
                          <a:latin typeface="Times New Roman"/>
                          <a:ea typeface="Times New Roman"/>
                        </a:rPr>
                        <a:t>Falls</a:t>
                      </a:r>
                      <a:endParaRPr lang="en-US" sz="1200" dirty="0">
                        <a:latin typeface="Times New Roman"/>
                        <a:ea typeface="Times New Roman"/>
                      </a:endParaRPr>
                    </a:p>
                  </a:txBody>
                  <a:tcPr marL="54107" marR="541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l">
                        <a:spcBef>
                          <a:spcPts val="0"/>
                        </a:spcBef>
                        <a:spcAft>
                          <a:spcPts val="0"/>
                        </a:spcAft>
                      </a:pPr>
                      <a:r>
                        <a:rPr lang="en-AU" sz="1200">
                          <a:latin typeface="Times New Roman"/>
                          <a:ea typeface="Times New Roman"/>
                        </a:rPr>
                        <a:t>Slippery floors, incorrect shoes, obstructions in doorways, bad lighting, cluttered walkways, carrying large loads, cords over floors, loose floor coverings, unmarked steps and inattentive staff.</a:t>
                      </a:r>
                      <a:endParaRPr lang="en-US" sz="1200">
                        <a:latin typeface="Times New Roman"/>
                        <a:ea typeface="Times New Roman"/>
                      </a:endParaRPr>
                    </a:p>
                  </a:txBody>
                  <a:tcPr marL="54107" marR="541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336663">
                <a:tc>
                  <a:txBody>
                    <a:bodyPr/>
                    <a:lstStyle/>
                    <a:p>
                      <a:pPr marL="0" marR="0" algn="l">
                        <a:spcBef>
                          <a:spcPts val="0"/>
                        </a:spcBef>
                        <a:spcAft>
                          <a:spcPts val="0"/>
                        </a:spcAft>
                      </a:pPr>
                      <a:r>
                        <a:rPr lang="en-AU" sz="1200">
                          <a:latin typeface="Times New Roman"/>
                          <a:ea typeface="Times New Roman"/>
                        </a:rPr>
                        <a:t>Sprains and strains</a:t>
                      </a:r>
                      <a:endParaRPr lang="en-US" sz="1200">
                        <a:latin typeface="Times New Roman"/>
                        <a:ea typeface="Times New Roman"/>
                      </a:endParaRPr>
                    </a:p>
                  </a:txBody>
                  <a:tcPr marL="54107" marR="541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l">
                        <a:spcBef>
                          <a:spcPts val="0"/>
                        </a:spcBef>
                        <a:spcAft>
                          <a:spcPts val="0"/>
                        </a:spcAft>
                      </a:pPr>
                      <a:r>
                        <a:rPr lang="en-AU" sz="1200">
                          <a:latin typeface="Times New Roman"/>
                          <a:ea typeface="Times New Roman"/>
                        </a:rPr>
                        <a:t>Incorrect lifting, heavy loads, falls, using equipment incorrectly or any unnatural movement.</a:t>
                      </a:r>
                      <a:endParaRPr lang="en-US" sz="1200">
                        <a:latin typeface="Times New Roman"/>
                        <a:ea typeface="Times New Roman"/>
                      </a:endParaRPr>
                    </a:p>
                  </a:txBody>
                  <a:tcPr marL="54107" marR="541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841657">
                <a:tc>
                  <a:txBody>
                    <a:bodyPr/>
                    <a:lstStyle/>
                    <a:p>
                      <a:pPr marL="0" marR="0" algn="l">
                        <a:spcBef>
                          <a:spcPts val="0"/>
                        </a:spcBef>
                        <a:spcAft>
                          <a:spcPts val="0"/>
                        </a:spcAft>
                      </a:pPr>
                      <a:r>
                        <a:rPr lang="en-AU" sz="1200">
                          <a:latin typeface="Times New Roman"/>
                          <a:ea typeface="Times New Roman"/>
                        </a:rPr>
                        <a:t>Machine injuries, e.g. electrical shocks, parts of the body caught in machines</a:t>
                      </a:r>
                      <a:endParaRPr lang="en-US" sz="1200">
                        <a:latin typeface="Times New Roman"/>
                        <a:ea typeface="Times New Roman"/>
                      </a:endParaRPr>
                    </a:p>
                  </a:txBody>
                  <a:tcPr marL="54107" marR="541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l">
                        <a:spcBef>
                          <a:spcPts val="0"/>
                        </a:spcBef>
                        <a:spcAft>
                          <a:spcPts val="0"/>
                        </a:spcAft>
                      </a:pPr>
                      <a:r>
                        <a:rPr lang="en-AU" sz="1200">
                          <a:latin typeface="Times New Roman"/>
                          <a:ea typeface="Times New Roman"/>
                        </a:rPr>
                        <a:t>Not using safety guards, untrained or inattentive staff, not following safety directions or ‘how to use’ instructions, faulty equipment or incorrect equipment for the job.</a:t>
                      </a:r>
                      <a:endParaRPr lang="en-US" sz="1200">
                        <a:latin typeface="Times New Roman"/>
                        <a:ea typeface="Times New Roman"/>
                      </a:endParaRPr>
                    </a:p>
                  </a:txBody>
                  <a:tcPr marL="54107" marR="541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673325">
                <a:tc>
                  <a:txBody>
                    <a:bodyPr/>
                    <a:lstStyle/>
                    <a:p>
                      <a:pPr marL="0" marR="0" algn="l">
                        <a:spcBef>
                          <a:spcPts val="0"/>
                        </a:spcBef>
                        <a:spcAft>
                          <a:spcPts val="0"/>
                        </a:spcAft>
                      </a:pPr>
                      <a:r>
                        <a:rPr lang="en-AU" sz="1200">
                          <a:latin typeface="Times New Roman"/>
                          <a:ea typeface="Times New Roman"/>
                        </a:rPr>
                        <a:t>Chemical injuries, e.g. burns, lung damage, eye damage</a:t>
                      </a:r>
                      <a:endParaRPr lang="en-US" sz="1200">
                        <a:latin typeface="Times New Roman"/>
                        <a:ea typeface="Times New Roman"/>
                      </a:endParaRPr>
                    </a:p>
                  </a:txBody>
                  <a:tcPr marL="54107" marR="541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l">
                        <a:spcBef>
                          <a:spcPts val="0"/>
                        </a:spcBef>
                        <a:spcAft>
                          <a:spcPts val="0"/>
                        </a:spcAft>
                      </a:pPr>
                      <a:r>
                        <a:rPr lang="en-AU" sz="1200">
                          <a:latin typeface="Times New Roman"/>
                          <a:ea typeface="Times New Roman"/>
                        </a:rPr>
                        <a:t>Mixing chemicals, incorrect storage, decanting incorrectly, not using protective gear, and chemical spills.</a:t>
                      </a:r>
                      <a:endParaRPr lang="en-US" sz="1200">
                        <a:latin typeface="Times New Roman"/>
                        <a:ea typeface="Times New Roman"/>
                      </a:endParaRPr>
                    </a:p>
                  </a:txBody>
                  <a:tcPr marL="54107" marR="541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504994">
                <a:tc>
                  <a:txBody>
                    <a:bodyPr/>
                    <a:lstStyle/>
                    <a:p>
                      <a:pPr marL="0" marR="0" algn="l">
                        <a:spcBef>
                          <a:spcPts val="0"/>
                        </a:spcBef>
                        <a:spcAft>
                          <a:spcPts val="0"/>
                        </a:spcAft>
                      </a:pPr>
                      <a:r>
                        <a:rPr lang="en-AU" sz="1200">
                          <a:latin typeface="Times New Roman"/>
                          <a:ea typeface="Times New Roman"/>
                        </a:rPr>
                        <a:t>Cuts and abrasions</a:t>
                      </a:r>
                      <a:endParaRPr lang="en-US" sz="1200">
                        <a:latin typeface="Times New Roman"/>
                        <a:ea typeface="Times New Roman"/>
                      </a:endParaRPr>
                    </a:p>
                  </a:txBody>
                  <a:tcPr marL="54107" marR="541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l">
                        <a:spcBef>
                          <a:spcPts val="0"/>
                        </a:spcBef>
                        <a:spcAft>
                          <a:spcPts val="0"/>
                        </a:spcAft>
                      </a:pPr>
                      <a:r>
                        <a:rPr lang="en-AU" sz="1200">
                          <a:latin typeface="Times New Roman"/>
                          <a:ea typeface="Times New Roman"/>
                        </a:rPr>
                        <a:t>Not using safety guards, blunt knives, inattentive staff, opening cans or bottles, broken glass, cleaning sharp equipment or sharp edges on benches and falls.</a:t>
                      </a:r>
                      <a:endParaRPr lang="en-US" sz="1200">
                        <a:latin typeface="Times New Roman"/>
                        <a:ea typeface="Times New Roman"/>
                      </a:endParaRPr>
                    </a:p>
                  </a:txBody>
                  <a:tcPr marL="54107" marR="541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504994">
                <a:tc>
                  <a:txBody>
                    <a:bodyPr/>
                    <a:lstStyle/>
                    <a:p>
                      <a:pPr marL="0" marR="0" algn="l">
                        <a:spcBef>
                          <a:spcPts val="0"/>
                        </a:spcBef>
                        <a:spcAft>
                          <a:spcPts val="0"/>
                        </a:spcAft>
                      </a:pPr>
                      <a:r>
                        <a:rPr lang="en-AU" sz="1200">
                          <a:latin typeface="Times New Roman"/>
                          <a:ea typeface="Times New Roman"/>
                        </a:rPr>
                        <a:t>All of the above </a:t>
                      </a:r>
                      <a:endParaRPr lang="en-US" sz="1200">
                        <a:latin typeface="Times New Roman"/>
                        <a:ea typeface="Times New Roman"/>
                      </a:endParaRPr>
                    </a:p>
                  </a:txBody>
                  <a:tcPr marL="54107" marR="541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indent="0" algn="l">
                        <a:spcBef>
                          <a:spcPts val="0"/>
                        </a:spcBef>
                        <a:spcAft>
                          <a:spcPts val="1200"/>
                        </a:spcAft>
                        <a:tabLst>
                          <a:tab pos="228600" algn="l"/>
                          <a:tab pos="457200" algn="l"/>
                        </a:tabLst>
                      </a:pPr>
                      <a:r>
                        <a:rPr lang="en-AU" sz="1200" dirty="0">
                          <a:latin typeface="Times New Roman"/>
                          <a:ea typeface="Times New Roman"/>
                        </a:rPr>
                        <a:t>Careless staff. It is important to pay attention to what you are doing and to ask for help if you do not know, or are not sure how to do a job or use a particular piece of equipment.</a:t>
                      </a:r>
                      <a:endParaRPr lang="en-US" sz="1000" dirty="0">
                        <a:latin typeface="Times New Roman"/>
                        <a:ea typeface="Times New Roman"/>
                      </a:endParaRPr>
                    </a:p>
                  </a:txBody>
                  <a:tcPr marL="54107" marR="541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bl>
          </a:graphicData>
        </a:graphic>
      </p:graphicFrame>
      <p:sp>
        <p:nvSpPr>
          <p:cNvPr id="6" name="TextBox 5"/>
          <p:cNvSpPr txBox="1"/>
          <p:nvPr/>
        </p:nvSpPr>
        <p:spPr>
          <a:xfrm>
            <a:off x="2483768" y="1844824"/>
            <a:ext cx="5256584" cy="646331"/>
          </a:xfrm>
          <a:prstGeom prst="rect">
            <a:avLst/>
          </a:prstGeom>
          <a:noFill/>
        </p:spPr>
        <p:txBody>
          <a:bodyPr wrap="square" rtlCol="0">
            <a:spAutoFit/>
          </a:bodyPr>
          <a:lstStyle/>
          <a:p>
            <a:r>
              <a:rPr lang="en-AU" b="1" dirty="0" smtClean="0">
                <a:latin typeface="Arial" pitchFamily="34" charset="0"/>
                <a:cs typeface="Arial" pitchFamily="34" charset="0"/>
              </a:rPr>
              <a:t>Common hospitality injuries</a:t>
            </a:r>
            <a:endParaRPr lang="en-US" b="1" dirty="0" smtClean="0">
              <a:latin typeface="Arial" pitchFamily="34" charset="0"/>
              <a:cs typeface="Arial" pitchFamily="34" charset="0"/>
            </a:endParaRPr>
          </a:p>
          <a:p>
            <a:endParaRPr lang="en-US" dirty="0"/>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RESENTER_PREVIEW_MODE" val="0"/>
  <p:tag name="ARTICULATE_PRESENTATION_ID" val="10190"/>
  <p:tag name="ARTICULATE_PROJECT_CHECK" val="0"/>
  <p:tag name="ARTICULATE_PRESENTER_VERSION" val="6"/>
  <p:tag name="ARTICULATE_PROJECT_OPEN" val="0"/>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1328</TotalTime>
  <Words>2916</Words>
  <Application>Microsoft Office PowerPoint</Application>
  <PresentationFormat>On-screen Show (4:3)</PresentationFormat>
  <Paragraphs>729</Paragraphs>
  <Slides>72</Slides>
  <Notes>72</Notes>
  <HiddenSlides>0</HiddenSlides>
  <MMClips>0</MMClips>
  <ScaleCrop>false</ScaleCrop>
  <HeadingPairs>
    <vt:vector size="4" baseType="variant">
      <vt:variant>
        <vt:lpstr>Theme</vt:lpstr>
      </vt:variant>
      <vt:variant>
        <vt:i4>1</vt:i4>
      </vt:variant>
      <vt:variant>
        <vt:lpstr>Slide Titles</vt:lpstr>
      </vt:variant>
      <vt:variant>
        <vt:i4>72</vt:i4>
      </vt:variant>
    </vt:vector>
  </HeadingPairs>
  <TitlesOfParts>
    <vt:vector size="73" baseType="lpstr">
      <vt:lpstr>Solstice</vt:lpstr>
      <vt:lpstr>SITXOHS001B Follow HEALTH, SAFETY AND SECURITY PROCEDURES</vt:lpstr>
      <vt:lpstr>SITXOHS001B Follow HEALTH, SAFETY AND SECURITY PROCEDURES</vt:lpstr>
      <vt:lpstr>SITXOHS001B Follow HEALTH, SAFETY AND SECURITY PROCEDURES</vt:lpstr>
      <vt:lpstr>SITXOHS001B Follow HEALTH, SAFETY AND SECURITY PROCEDURES</vt:lpstr>
      <vt:lpstr>SITXOHS001B Follow HEALTH, SAFETY AND SECURITY PROCEDURES</vt:lpstr>
      <vt:lpstr>SITXOHS001B Follow HEALTH, SAFETY AND SECURITY PROCEDURES</vt:lpstr>
      <vt:lpstr>SITXOHS001B Follow HEALTH, SAFETY AND SECURITY PROCEDURES</vt:lpstr>
      <vt:lpstr>SITXOHS001B Follow HEALTH, SAFETY AND SECURITY PROCEDURES</vt:lpstr>
      <vt:lpstr>SITXOHS001B Follow HEALTH, SAFETY AND SECURITY PROCEDURES</vt:lpstr>
      <vt:lpstr>SITXOHS001B Follow HEALTH, SAFETY AND SECURITY PROCEDURES</vt:lpstr>
      <vt:lpstr>SITXOHS001B Follow HEALTH, SAFETY AND SECURITY PROCEDURES</vt:lpstr>
      <vt:lpstr>SITXOHS001B Follow HEALTH, SAFETY AND SECURITY PROCEDURES</vt:lpstr>
      <vt:lpstr>SITXOHS001B Follow HEALTH, SAFETY AND SECURITY PROCEDURES</vt:lpstr>
      <vt:lpstr>SITXOHS001B Follow HEALTH, SAFETY AND SECURITY PROCEDURES</vt:lpstr>
      <vt:lpstr>SITXOHS001B Follow HEALTH, SAFETY AND SECURITY PROCEDURES</vt:lpstr>
      <vt:lpstr>SITXOHS001B Follow HEALTH, SAFETY AND SECURITY PROCEDURES</vt:lpstr>
      <vt:lpstr>SITXOHS001B Follow HEALTH, SAFETY AND SECURITY PROCEDURES</vt:lpstr>
      <vt:lpstr>SITXOHS001B Follow HEALTH, SAFETY AND SECURITY PROCEDURES</vt:lpstr>
      <vt:lpstr>SITXOHS001B Follow HEALTH, SAFETY AND SECURITY PROCEDURES</vt:lpstr>
      <vt:lpstr>SITXOHS001B Follow HEALTH, SAFETY AND SECURITY PROCEDURES</vt:lpstr>
      <vt:lpstr>SITXOHS001B Follow HEALTH, SAFETY AND SECURITY PROCEDURES</vt:lpstr>
      <vt:lpstr>SITXOHS001B Follow HEALTH, SAFETY AND SECURITY PROCEDURES</vt:lpstr>
      <vt:lpstr>SITXOHS001B Follow HEALTH, SAFETY AND SECURITY PROCEDURES</vt:lpstr>
      <vt:lpstr>SITXOHS001B Follow HEALTH, SAFETY AND SECURITY PROCEDURES</vt:lpstr>
      <vt:lpstr>SITXOHS001B Follow HEALTH, SAFETY AND SECURITY PROCEDURES</vt:lpstr>
      <vt:lpstr>SITXOHS001B Follow HEALTH, SAFETY AND SECURITY PROCEDURES</vt:lpstr>
      <vt:lpstr>SITXOHS001B Follow HEALTH, SAFETY AND SECURITY PROCEDURES</vt:lpstr>
      <vt:lpstr>SITXOHS001B Follow HEALTH, SAFETY AND SECURITY PROCEDURES</vt:lpstr>
      <vt:lpstr>SITXOHS001B Follow HEALTH, SAFETY AND SECURITY PROCEDURES</vt:lpstr>
      <vt:lpstr>SITXOHS001B Follow HEALTH, SAFETY AND SECURITY PROCEDURES</vt:lpstr>
      <vt:lpstr>SITXOHS001B Follow HEALTH, SAFETY AND SECURITY PROCEDURES</vt:lpstr>
      <vt:lpstr>SITXOHS001B Follow HEALTH, SAFETY AND SECURITY PROCEDURES</vt:lpstr>
      <vt:lpstr>SITXOHS001B Follow HEALTH, SAFETY AND SECURITY PROCEDURES</vt:lpstr>
      <vt:lpstr>SITXOHS001B Follow HEALTH, SAFETY AND SECURITY PROCEDURES</vt:lpstr>
      <vt:lpstr>SITXOHS001B Follow HEALTH, SAFETY AND SECURITY PROCEDURES</vt:lpstr>
      <vt:lpstr>SITXOHS001B Follow HEALTH, SAFETY AND SECURITY PROCEDURES</vt:lpstr>
      <vt:lpstr>SITXOHS001B Follow HEALTH, SAFETY AND SECURITY PROCEDURES</vt:lpstr>
      <vt:lpstr>SITXOHS001B Follow HEALTH, SAFETY AND SECURITY PROCEDURES</vt:lpstr>
      <vt:lpstr>SITXOHS001B Follow HEALTH, SAFETY AND SECURITY PROCEDURES</vt:lpstr>
      <vt:lpstr>SITXOHS001B Follow HEALTH, SAFETY AND SECURITY PROCEDURES</vt:lpstr>
      <vt:lpstr>SITXOHS001B Follow HEALTH, SAFETY AND SECURITY PROCEDURES</vt:lpstr>
      <vt:lpstr>SITXOHS001B Follow HEALTH, SAFETY AND SECURITY PROCEDURES</vt:lpstr>
      <vt:lpstr>SITXOHS001B Follow HEALTH, SAFETY AND SECURITY PROCEDURES</vt:lpstr>
      <vt:lpstr>SITXOHS001B Follow HEALTH, SAFETY AND SECURITY PROCEDURES</vt:lpstr>
      <vt:lpstr>SITXOHS001B Follow HEALTH, SAFETY AND SECURITY PROCEDURES</vt:lpstr>
      <vt:lpstr>SITXOHS001B Follow HEALTH, SAFETY AND SECURITY PROCEDURES</vt:lpstr>
      <vt:lpstr>SITXOHS001B Follow HEALTH, SAFETY AND SECURITY PROCEDURES</vt:lpstr>
      <vt:lpstr>SITXOHS001B Follow HEALTH, SAFETY AND SECURITY PROCEDURES</vt:lpstr>
      <vt:lpstr>SITXOHS001B Follow HEALTH, SAFETY AND SECURITY PROCEDURES</vt:lpstr>
      <vt:lpstr>SITXOHS001B Follow HEALTH, SAFETY AND SECURITY PROCEDURES</vt:lpstr>
      <vt:lpstr>SITXOHS001B Follow HEALTH, SAFETY AND SECURITY PROCEDURES</vt:lpstr>
      <vt:lpstr>SITXOHS001B Follow HEALTH, SAFETY AND SECURITY PROCEDURES</vt:lpstr>
      <vt:lpstr>SITXOHS001B Follow HEALTH, SAFETY AND SECURITY PROCEDURES</vt:lpstr>
      <vt:lpstr>SITXOHS001B Follow HEALTH, SAFETY AND SECURITY PROCEDURES</vt:lpstr>
      <vt:lpstr>SITXOHS001B Follow HEALTH, SAFETY AND SECURITY PROCEDURES</vt:lpstr>
      <vt:lpstr>SITXOHS001B Follow HEALTH, SAFETY AND SECURITY PROCEDURES</vt:lpstr>
      <vt:lpstr>SITXOHS001B Follow HEALTH, SAFETY AND SECURITY PROCEDURES</vt:lpstr>
      <vt:lpstr>SITXOHS001B Follow HEALTH, SAFETY AND SECURITY PROCEDURES</vt:lpstr>
      <vt:lpstr>SITXOHS001B Follow HEALTH, SAFETY AND SECURITY PROCEDURES</vt:lpstr>
      <vt:lpstr>SITXOHS001B Follow HEALTH, SAFETY AND SECURITY PROCEDURES</vt:lpstr>
      <vt:lpstr>SITXOHS001B Follow HEALTH, SAFETY AND SECURITY PROCEDURES</vt:lpstr>
      <vt:lpstr>SITXOHS001B Follow HEALTH, SAFETY AND SECURITY PROCEDURES</vt:lpstr>
      <vt:lpstr>SITXOHS001B Follow HEALTH, SAFETY AND SECURITY PROCEDURES</vt:lpstr>
      <vt:lpstr>SITXOHS001B Follow HEALTH, SAFETY AND SECURITY PROCEDURES</vt:lpstr>
      <vt:lpstr>SITXOHS001B Follow HEALTH, SAFETY AND SECURITY PROCEDURES</vt:lpstr>
      <vt:lpstr>SITXOHS001B Follow HEALTH, SAFETY AND SECURITY PROCEDURES</vt:lpstr>
      <vt:lpstr>SITXOHS001B Follow HEALTH, SAFETY AND SECURITY PROCEDURES</vt:lpstr>
      <vt:lpstr>SITXOHS001B Follow HEALTH, SAFETY AND SECURITY PROCEDURES</vt:lpstr>
      <vt:lpstr>SITXOHS001B Follow HEALTH, SAFETY AND SECURITY PROCEDURES</vt:lpstr>
      <vt:lpstr>SITXOHS001B Follow HEALTH, SAFETY AND SECURITY PROCEDURES</vt:lpstr>
      <vt:lpstr>SITXOHS001B Follow HEALTH, SAFETY AND SECURITY PROCEDURES</vt:lpstr>
      <vt:lpstr>SITXOHS001B Follow HEALTH, SAFETY AND SECURITY PROCEDURES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Stephen Tryon</dc:creator>
  <cp:lastModifiedBy>Phillip McMilan</cp:lastModifiedBy>
  <cp:revision>101</cp:revision>
  <dcterms:created xsi:type="dcterms:W3CDTF">2008-04-30T02:58:22Z</dcterms:created>
  <dcterms:modified xsi:type="dcterms:W3CDTF">2013-01-07T23:35:42Z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UseProject">
    <vt:lpwstr>1</vt:lpwstr>
  </property>
  <property fmtid="{D5CDD505-2E9C-101B-9397-08002B2CF9AE}" pid="3" name="ArticulatePath">
    <vt:lpwstr>Follow health safety and security procedures SITXOHS001B - Powerpoint</vt:lpwstr>
  </property>
  <property fmtid="{D5CDD505-2E9C-101B-9397-08002B2CF9AE}" pid="4" name="ArticulateGUID">
    <vt:lpwstr>7A5BB8E5-60F0-4969-AB5E-1290AECC2241</vt:lpwstr>
  </property>
  <property fmtid="{D5CDD505-2E9C-101B-9397-08002B2CF9AE}" pid="5" name="ArticulateProjectFull">
    <vt:lpwstr>S:\CSA Training Manuals SIT\Powerpoints\Follow health safety and security procedures SITXOHS001B - Powerpoint 2.3.ppta</vt:lpwstr>
  </property>
</Properties>
</file>